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8" r:id="rId2"/>
    <p:sldId id="949" r:id="rId3"/>
    <p:sldId id="945" r:id="rId4"/>
    <p:sldId id="365" r:id="rId5"/>
    <p:sldId id="301" r:id="rId6"/>
    <p:sldId id="304" r:id="rId7"/>
    <p:sldId id="305" r:id="rId8"/>
    <p:sldId id="308" r:id="rId9"/>
    <p:sldId id="281" r:id="rId10"/>
    <p:sldId id="277" r:id="rId11"/>
    <p:sldId id="285" r:id="rId12"/>
    <p:sldId id="288" r:id="rId13"/>
    <p:sldId id="287" r:id="rId14"/>
    <p:sldId id="364" r:id="rId15"/>
    <p:sldId id="271" r:id="rId16"/>
    <p:sldId id="950" r:id="rId17"/>
    <p:sldId id="273" r:id="rId18"/>
    <p:sldId id="275" r:id="rId19"/>
    <p:sldId id="276" r:id="rId20"/>
    <p:sldId id="274" r:id="rId21"/>
    <p:sldId id="942" r:id="rId22"/>
    <p:sldId id="300" r:id="rId23"/>
    <p:sldId id="374" r:id="rId24"/>
    <p:sldId id="322" r:id="rId25"/>
    <p:sldId id="318" r:id="rId26"/>
    <p:sldId id="320" r:id="rId27"/>
    <p:sldId id="323" r:id="rId28"/>
    <p:sldId id="983" r:id="rId29"/>
    <p:sldId id="363" r:id="rId30"/>
    <p:sldId id="330" r:id="rId31"/>
    <p:sldId id="840" r:id="rId32"/>
    <p:sldId id="944" r:id="rId33"/>
    <p:sldId id="331" r:id="rId34"/>
    <p:sldId id="332" r:id="rId35"/>
    <p:sldId id="333" r:id="rId36"/>
    <p:sldId id="955" r:id="rId37"/>
    <p:sldId id="588" r:id="rId38"/>
    <p:sldId id="336" r:id="rId39"/>
    <p:sldId id="337" r:id="rId40"/>
    <p:sldId id="372" r:id="rId41"/>
    <p:sldId id="978" r:id="rId42"/>
    <p:sldId id="338" r:id="rId43"/>
    <p:sldId id="339" r:id="rId44"/>
    <p:sldId id="340" r:id="rId45"/>
    <p:sldId id="342" r:id="rId46"/>
    <p:sldId id="343" r:id="rId47"/>
    <p:sldId id="344" r:id="rId48"/>
    <p:sldId id="349" r:id="rId49"/>
    <p:sldId id="968" r:id="rId50"/>
    <p:sldId id="296" r:id="rId51"/>
    <p:sldId id="973" r:id="rId52"/>
    <p:sldId id="297" r:id="rId53"/>
    <p:sldId id="298" r:id="rId54"/>
    <p:sldId id="373" r:id="rId55"/>
    <p:sldId id="982" r:id="rId56"/>
    <p:sldId id="963" r:id="rId57"/>
    <p:sldId id="375" r:id="rId58"/>
    <p:sldId id="853" r:id="rId59"/>
    <p:sldId id="854" r:id="rId60"/>
    <p:sldId id="947" r:id="rId61"/>
    <p:sldId id="946" r:id="rId62"/>
    <p:sldId id="378" r:id="rId63"/>
    <p:sldId id="948" r:id="rId64"/>
    <p:sldId id="353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Helvetica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12"/>
    <p:restoredTop sz="93099"/>
  </p:normalViewPr>
  <p:slideViewPr>
    <p:cSldViewPr>
      <p:cViewPr varScale="1">
        <p:scale>
          <a:sx n="61" d="100"/>
          <a:sy n="61" d="100"/>
        </p:scale>
        <p:origin x="12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9DACC5CF-8E7F-E547-99C4-1765FA5225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0FB350-331E-F440-B81E-3071542E4E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 charset="0"/>
              </a:defRPr>
            </a:lvl1pPr>
          </a:lstStyle>
          <a:p>
            <a:pPr>
              <a:defRPr/>
            </a:pPr>
            <a:fld id="{44807831-3E37-2F4E-80F2-B166FFB500C6}" type="datetimeFigureOut">
              <a:rPr lang="en-US"/>
              <a:pPr>
                <a:defRPr/>
              </a:pPr>
              <a:t>1/13/2024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F6C74BE-C1FC-124C-92FF-112FB25FD8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AF7A47-F9F2-4F47-BB65-FE0122533E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 charset="0"/>
              </a:defRPr>
            </a:lvl1pPr>
          </a:lstStyle>
          <a:p>
            <a:pPr>
              <a:defRPr/>
            </a:pPr>
            <a:fld id="{8C1A7CBD-A01C-804B-9FEA-03FB01E2E6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E2FA995-4ECC-6643-B39B-17AC71C6C0F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3D2ED8C-3297-D546-A63D-84984AA4D88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4F7C68FA-E311-004C-9611-7FF35044075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AFBE7221-A33F-C445-9A6D-912FE697EC4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77B2324B-08B4-9740-849A-7EA5EE29612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6F4BFCC3-21AD-5F47-9757-6B0AF931D0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A74DBA-BA25-3247-8AAE-A0D1E508CCD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-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-1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-1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-1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-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’image des diapositives 1">
            <a:extLst>
              <a:ext uri="{FF2B5EF4-FFF2-40B4-BE49-F238E27FC236}">
                <a16:creationId xmlns:a16="http://schemas.microsoft.com/office/drawing/2014/main" id="{3FEE8E54-A1E3-6341-83EB-626BFE2F2E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Espace réservé des commentaires 2">
            <a:extLst>
              <a:ext uri="{FF2B5EF4-FFF2-40B4-BE49-F238E27FC236}">
                <a16:creationId xmlns:a16="http://schemas.microsoft.com/office/drawing/2014/main" id="{29AA7BE5-225B-2C4A-B9BA-5E665409DE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fr-FR">
                <a:latin typeface="Helvetica" pitchFamily="2" charset="0"/>
              </a:rPr>
              <a:t>Attention: à Curie, protons + plaques possibles mais pas partout</a:t>
            </a:r>
          </a:p>
        </p:txBody>
      </p:sp>
      <p:sp>
        <p:nvSpPr>
          <p:cNvPr id="29699" name="Espace réservé du numéro de diapositive 3">
            <a:extLst>
              <a:ext uri="{FF2B5EF4-FFF2-40B4-BE49-F238E27FC236}">
                <a16:creationId xmlns:a16="http://schemas.microsoft.com/office/drawing/2014/main" id="{2E62EB19-8B0F-E64C-8C5F-7FF4E5F21B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932162FB-539F-414A-8C34-B998572B7534}" type="slidenum">
              <a:rPr lang="fr-FR" altLang="fr-FR" sz="1200" smtClean="0"/>
              <a:pPr/>
              <a:t>5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">
            <a:extLst>
              <a:ext uri="{FF2B5EF4-FFF2-40B4-BE49-F238E27FC236}">
                <a16:creationId xmlns:a16="http://schemas.microsoft.com/office/drawing/2014/main" id="{E4E83651-128D-7D4D-8122-B6320E5FA0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7987" cy="3163887"/>
          </a:xfrm>
          <a:solidFill>
            <a:srgbClr val="FFFFFF"/>
          </a:solidFill>
          <a:ln/>
        </p:spPr>
      </p:sp>
      <p:sp>
        <p:nvSpPr>
          <p:cNvPr id="73731" name="Rectangle 2">
            <a:extLst>
              <a:ext uri="{FF2B5EF4-FFF2-40B4-BE49-F238E27FC236}">
                <a16:creationId xmlns:a16="http://schemas.microsoft.com/office/drawing/2014/main" id="{226C3065-E438-3845-A02F-AD96002398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30750" cy="3503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">
            <a:extLst>
              <a:ext uri="{FF2B5EF4-FFF2-40B4-BE49-F238E27FC236}">
                <a16:creationId xmlns:a16="http://schemas.microsoft.com/office/drawing/2014/main" id="{A01C5F03-61AD-F249-9FFF-8E7CCE7758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rgbClr val="FFFFFF"/>
          </a:solidFill>
          <a:ln/>
        </p:spPr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1A12B81C-DFC7-3A43-B027-35CE887C92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30750" cy="3503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>
            <a:extLst>
              <a:ext uri="{FF2B5EF4-FFF2-40B4-BE49-F238E27FC236}">
                <a16:creationId xmlns:a16="http://schemas.microsoft.com/office/drawing/2014/main" id="{E69C0F24-59FF-D244-BB92-2E8C342D80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0050" cy="3157537"/>
          </a:xfrm>
          <a:solidFill>
            <a:srgbClr val="FFFFFF"/>
          </a:solidFill>
          <a:ln/>
        </p:spPr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61D442D7-2D1F-9C44-95BA-8E49AB8566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30750" cy="3503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123A7-FD40-C149-86F2-8058C6D0E4D9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84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Espace réservé de l'image des diapositives 1">
            <a:extLst>
              <a:ext uri="{FF2B5EF4-FFF2-40B4-BE49-F238E27FC236}">
                <a16:creationId xmlns:a16="http://schemas.microsoft.com/office/drawing/2014/main" id="{578A8606-F954-644F-964F-CAD675C91B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Espace réservé des notes 2">
            <a:extLst>
              <a:ext uri="{FF2B5EF4-FFF2-40B4-BE49-F238E27FC236}">
                <a16:creationId xmlns:a16="http://schemas.microsoft.com/office/drawing/2014/main" id="{73B7B952-7415-2345-849D-F166AB6EE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Helvetica" pitchFamily="2" charset="0"/>
              </a:rPr>
              <a:t>Survie un peu meilleure que l’ensemble des mélanomes car grosses tumeurs énucléées ont risque plus élevé de métastases en raison de leur épaisseur</a:t>
            </a:r>
          </a:p>
        </p:txBody>
      </p:sp>
      <p:sp>
        <p:nvSpPr>
          <p:cNvPr id="81923" name="Espace réservé du numéro de diapositive 3">
            <a:extLst>
              <a:ext uri="{FF2B5EF4-FFF2-40B4-BE49-F238E27FC236}">
                <a16:creationId xmlns:a16="http://schemas.microsoft.com/office/drawing/2014/main" id="{CC69CCC0-F05D-324A-9D32-CA28C6E400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7EE5C59A-5D0A-5C45-8201-C5D8D3A281DA}" type="slidenum">
              <a:rPr lang="fr-FR" altLang="fr-FR" sz="1200" smtClean="0"/>
              <a:pPr/>
              <a:t>27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Espace réservé de l'image des diapositives 1">
            <a:extLst>
              <a:ext uri="{FF2B5EF4-FFF2-40B4-BE49-F238E27FC236}">
                <a16:creationId xmlns:a16="http://schemas.microsoft.com/office/drawing/2014/main" id="{578A8606-F954-644F-964F-CAD675C91B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Espace réservé des notes 2">
            <a:extLst>
              <a:ext uri="{FF2B5EF4-FFF2-40B4-BE49-F238E27FC236}">
                <a16:creationId xmlns:a16="http://schemas.microsoft.com/office/drawing/2014/main" id="{73B7B952-7415-2345-849D-F166AB6EE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Helvetica" pitchFamily="2" charset="0"/>
              </a:rPr>
              <a:t>Survie un peu meilleure que l’ensemble des mélanomes car grosses tumeurs énucléées ont risque plus élevé de métastases en raison de leur épaisseur</a:t>
            </a:r>
          </a:p>
        </p:txBody>
      </p:sp>
      <p:sp>
        <p:nvSpPr>
          <p:cNvPr id="81923" name="Espace réservé du numéro de diapositive 3">
            <a:extLst>
              <a:ext uri="{FF2B5EF4-FFF2-40B4-BE49-F238E27FC236}">
                <a16:creationId xmlns:a16="http://schemas.microsoft.com/office/drawing/2014/main" id="{CC69CCC0-F05D-324A-9D32-CA28C6E400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7EE5C59A-5D0A-5C45-8201-C5D8D3A281DA}" type="slidenum">
              <a:rPr lang="fr-FR" altLang="fr-FR" sz="1200" smtClean="0"/>
              <a:pPr/>
              <a:t>28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1464085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>
            <a:extLst>
              <a:ext uri="{FF2B5EF4-FFF2-40B4-BE49-F238E27FC236}">
                <a16:creationId xmlns:a16="http://schemas.microsoft.com/office/drawing/2014/main" id="{95CDD12C-CD29-564D-A2FD-2DF8A1AB0F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4812" cy="3160712"/>
          </a:xfrm>
          <a:solidFill>
            <a:srgbClr val="FFFFFF"/>
          </a:solidFill>
          <a:ln/>
        </p:spPr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275B56B2-8543-744B-A6C2-86183CF592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30750" cy="3503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Microangiopathy</a:t>
            </a:r>
            <a:r>
              <a:rPr lang="en-US" dirty="0"/>
              <a:t> may associate with macular edema</a:t>
            </a:r>
          </a:p>
          <a:p>
            <a:endParaRPr lang="en-US" dirty="0"/>
          </a:p>
          <a:p>
            <a:r>
              <a:rPr lang="en-US" dirty="0"/>
              <a:t>Macula</a:t>
            </a:r>
            <a:r>
              <a:rPr lang="en-US" baseline="0" dirty="0"/>
              <a:t> not involved= </a:t>
            </a:r>
            <a:r>
              <a:rPr lang="en-US" baseline="0" dirty="0" err="1"/>
              <a:t>durante</a:t>
            </a:r>
            <a:r>
              <a:rPr lang="en-US" baseline="0" dirty="0"/>
              <a:t> </a:t>
            </a:r>
            <a:r>
              <a:rPr lang="en-US" baseline="0" dirty="0" err="1"/>
              <a:t>constantina</a:t>
            </a:r>
            <a:endParaRPr lang="en-US" dirty="0"/>
          </a:p>
          <a:p>
            <a:endParaRPr lang="en-US" dirty="0"/>
          </a:p>
          <a:p>
            <a:r>
              <a:rPr lang="en-US" dirty="0"/>
              <a:t>Macula involved= </a:t>
            </a:r>
            <a:r>
              <a:rPr lang="en-US" dirty="0" err="1"/>
              <a:t>rocco</a:t>
            </a:r>
            <a:r>
              <a:rPr lang="en-US" baseline="0" dirty="0"/>
              <a:t> </a:t>
            </a:r>
            <a:r>
              <a:rPr lang="en-US" baseline="0" dirty="0" err="1"/>
              <a:t>marco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951-4670-2F41-AC5B-8EF315A570F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5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Espace réservé de l’image des diapositives 1">
            <a:extLst>
              <a:ext uri="{FF2B5EF4-FFF2-40B4-BE49-F238E27FC236}">
                <a16:creationId xmlns:a16="http://schemas.microsoft.com/office/drawing/2014/main" id="{FF682BBB-D38F-EB42-ADE5-E8B2B4DAEC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Espace réservé des commentaires 2">
            <a:extLst>
              <a:ext uri="{FF2B5EF4-FFF2-40B4-BE49-F238E27FC236}">
                <a16:creationId xmlns:a16="http://schemas.microsoft.com/office/drawing/2014/main" id="{1FEFC4BC-2176-DA43-8280-DFD100FB7B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fr-FR">
                <a:latin typeface="Helvetica" pitchFamily="2" charset="0"/>
              </a:rPr>
              <a:t>Patiente FELLER Gemma, Lausanne</a:t>
            </a:r>
          </a:p>
        </p:txBody>
      </p:sp>
      <p:sp>
        <p:nvSpPr>
          <p:cNvPr id="61443" name="Espace réservé du numéro de diapositive 3">
            <a:extLst>
              <a:ext uri="{FF2B5EF4-FFF2-40B4-BE49-F238E27FC236}">
                <a16:creationId xmlns:a16="http://schemas.microsoft.com/office/drawing/2014/main" id="{82AC5238-8005-7B44-AE0F-6DD4CEF319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7703D166-4718-9A4D-91F5-D7DD03ACDA39}" type="slidenum">
              <a:rPr lang="fr-FR" altLang="fr-FR" sz="1200" smtClean="0"/>
              <a:pPr/>
              <a:t>40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ce réservé de l’image des diapositives 1">
            <a:extLst>
              <a:ext uri="{FF2B5EF4-FFF2-40B4-BE49-F238E27FC236}">
                <a16:creationId xmlns:a16="http://schemas.microsoft.com/office/drawing/2014/main" id="{F395AC86-6264-4343-9535-022704020C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6" name="Espace réservé des commentaires 2">
            <a:extLst>
              <a:ext uri="{FF2B5EF4-FFF2-40B4-BE49-F238E27FC236}">
                <a16:creationId xmlns:a16="http://schemas.microsoft.com/office/drawing/2014/main" id="{6E13D831-8F06-1E42-A502-E624F0942B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fr-FR">
                <a:latin typeface="Helvetica" pitchFamily="2" charset="0"/>
              </a:rPr>
              <a:t>Pas toujours cliniquement tres parlant</a:t>
            </a:r>
          </a:p>
        </p:txBody>
      </p:sp>
      <p:sp>
        <p:nvSpPr>
          <p:cNvPr id="67587" name="Espace réservé du numéro de diapositive 3">
            <a:extLst>
              <a:ext uri="{FF2B5EF4-FFF2-40B4-BE49-F238E27FC236}">
                <a16:creationId xmlns:a16="http://schemas.microsoft.com/office/drawing/2014/main" id="{2822D198-367B-7F44-B6D3-CECA827725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0491C785-7D43-494A-AF19-F59D19D29A93}" type="slidenum">
              <a:rPr lang="fr-FR" altLang="fr-FR" sz="1200" smtClean="0"/>
              <a:pPr/>
              <a:t>46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Espace réservé de l’image des diapositives 1">
            <a:extLst>
              <a:ext uri="{FF2B5EF4-FFF2-40B4-BE49-F238E27FC236}">
                <a16:creationId xmlns:a16="http://schemas.microsoft.com/office/drawing/2014/main" id="{456AF82A-0B89-2B4A-B66F-9A54C2B328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4" name="Espace réservé des commentaires 2">
            <a:extLst>
              <a:ext uri="{FF2B5EF4-FFF2-40B4-BE49-F238E27FC236}">
                <a16:creationId xmlns:a16="http://schemas.microsoft.com/office/drawing/2014/main" id="{663E9149-001D-334F-85FD-2DB95F1563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fr-FR" altLang="fr-FR">
                <a:latin typeface="Helvetica" pitchFamily="2" charset="0"/>
              </a:rPr>
              <a:t>Souvent en rapport avec nécrose extensive de la tumeur</a:t>
            </a:r>
          </a:p>
          <a:p>
            <a:endParaRPr lang="en-US" altLang="fr-FR">
              <a:latin typeface="Helvetica" pitchFamily="2" charset="0"/>
            </a:endParaRPr>
          </a:p>
        </p:txBody>
      </p:sp>
      <p:sp>
        <p:nvSpPr>
          <p:cNvPr id="69635" name="Espace réservé du numéro de diapositive 3">
            <a:extLst>
              <a:ext uri="{FF2B5EF4-FFF2-40B4-BE49-F238E27FC236}">
                <a16:creationId xmlns:a16="http://schemas.microsoft.com/office/drawing/2014/main" id="{15090E61-D5F1-A942-BE96-008BD4A102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28AD697C-C55B-434F-8218-D6D256F8C953}" type="slidenum">
              <a:rPr lang="fr-FR" altLang="fr-FR" sz="1200" smtClean="0"/>
              <a:pPr/>
              <a:t>47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’image des diapositives 1">
            <a:extLst>
              <a:ext uri="{FF2B5EF4-FFF2-40B4-BE49-F238E27FC236}">
                <a16:creationId xmlns:a16="http://schemas.microsoft.com/office/drawing/2014/main" id="{4A51AF31-481C-A04C-BC0E-59104F5067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>
            <a:extLst>
              <a:ext uri="{FF2B5EF4-FFF2-40B4-BE49-F238E27FC236}">
                <a16:creationId xmlns:a16="http://schemas.microsoft.com/office/drawing/2014/main" id="{C6B30DEC-D16D-F24F-A453-4C2B12A8D8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fr-FR">
                <a:latin typeface="Helvetica" pitchFamily="2" charset="0"/>
              </a:rPr>
              <a:t>Scléromalacie pré existante</a:t>
            </a:r>
          </a:p>
        </p:txBody>
      </p:sp>
      <p:sp>
        <p:nvSpPr>
          <p:cNvPr id="71683" name="Espace réservé du numéro de diapositive 3">
            <a:extLst>
              <a:ext uri="{FF2B5EF4-FFF2-40B4-BE49-F238E27FC236}">
                <a16:creationId xmlns:a16="http://schemas.microsoft.com/office/drawing/2014/main" id="{09E5F8C9-1A10-2E41-A8AE-9F30F1F96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E623515D-7C19-5C4C-810F-66509D0E5BE6}" type="slidenum">
              <a:rPr lang="fr-FR" altLang="fr-FR" sz="1200" smtClean="0"/>
              <a:pPr/>
              <a:t>48</a:t>
            </a:fld>
            <a:endParaRPr lang="fr-FR" alt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>
            <a:extLst>
              <a:ext uri="{FF2B5EF4-FFF2-40B4-BE49-F238E27FC236}">
                <a16:creationId xmlns:a16="http://schemas.microsoft.com/office/drawing/2014/main" id="{05B16270-6551-0942-86C7-411FC4A84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5"/>
          <a:stretch>
            <a:fillRect/>
          </a:stretch>
        </p:blipFill>
        <p:spPr bwMode="auto">
          <a:xfrm>
            <a:off x="7546975" y="5878513"/>
            <a:ext cx="1597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D18B7F00-33AB-794E-819D-6F187573E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8300" y="2844800"/>
            <a:ext cx="5727700" cy="1143000"/>
          </a:xfrm>
        </p:spPr>
        <p:txBody>
          <a:bodyPr lIns="91440" tIns="45720" rIns="91440" bIns="45720"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/>
              <a:t>Modifiez le style du titre</a:t>
            </a:r>
            <a:endParaRPr lang="en-GB" noProof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089400"/>
            <a:ext cx="8382000" cy="990600"/>
          </a:xfrm>
        </p:spPr>
        <p:txBody>
          <a:bodyPr lIns="91440" tIns="45720" rIns="91440" bIns="45720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/>
              <a:t>Modifiez le style des sous-titres du masque</a:t>
            </a:r>
            <a:endParaRPr lang="en-GB" noProof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58D0D322-A60A-1344-8A5A-8B04E0BA3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F53F09F1-F062-6945-B936-A7897F00159A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3242329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339EE994-F528-274C-A1A5-191F6BF19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0E274-78A4-0A40-BB3F-EBEEB2CBC403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308862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91300" y="304800"/>
            <a:ext cx="2019300" cy="53340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304800"/>
            <a:ext cx="5905500" cy="53340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A1E80595-7122-E243-A989-49FBF254C9B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46348-BDF9-A042-9975-AAD541F25E78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646383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re et 2 contenus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8382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3400" y="1828800"/>
            <a:ext cx="3962400" cy="1828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828800"/>
            <a:ext cx="3962400" cy="1828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>
          <a:xfrm>
            <a:off x="533400" y="3810000"/>
            <a:ext cx="8077200" cy="1828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196FC96E-9B64-2344-BC8C-4C797CAAB0A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990AB-DD15-074F-9ADE-2371361D37D1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100255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41BFEE98-5785-F946-82D0-780F47B910F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F8C82-07C5-3C45-A8D7-BCB967A3383C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65393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A4A83B79-14F0-5245-A707-83DDA55215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5FFFA-98C2-D34B-BB6A-DBE4513755D2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301746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036EEBD2-C606-174B-8F73-694AF4CC55B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AB2DF-0485-EC49-9972-736E202B498F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202809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id="{131944ED-A15C-CF47-AAD4-8F11770D52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D0B0F-47DF-794F-97EA-422F671C2AA9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4245769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id="{438B134B-C047-0B41-A61B-EDA4230C91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D9B7D-B5C3-9E4D-B2DC-CB8F7E1234CF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13997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>
            <a:extLst>
              <a:ext uri="{FF2B5EF4-FFF2-40B4-BE49-F238E27FC236}">
                <a16:creationId xmlns:a16="http://schemas.microsoft.com/office/drawing/2014/main" id="{AD1CE5FC-3533-4547-8468-626611828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76307-D187-F143-93AA-DC002A0E62E9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76639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957ACC0A-F4B1-2540-BCB3-C8222EB47D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D71D3-CB4C-1346-AF3F-7E91373F5566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47077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E283FFA8-7512-2245-AE13-D26A5EF2DF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AAA2F-2402-5540-BA3B-A11D15E10800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</p:spTree>
    <p:extLst>
      <p:ext uri="{BB962C8B-B14F-4D97-AF65-F5344CB8AC3E}">
        <p14:creationId xmlns:p14="http://schemas.microsoft.com/office/powerpoint/2010/main" val="419817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5">
            <a:extLst>
              <a:ext uri="{FF2B5EF4-FFF2-40B4-BE49-F238E27FC236}">
                <a16:creationId xmlns:a16="http://schemas.microsoft.com/office/drawing/2014/main" id="{10DC6325-6594-6841-84D4-E76E2724A76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6172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Helvetic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</a:defRPr>
            </a:lvl9pPr>
          </a:lstStyle>
          <a:p>
            <a:pPr>
              <a:defRPr/>
            </a:pPr>
            <a:endParaRPr lang="fr-FR" altLang="fr-FR"/>
          </a:p>
        </p:txBody>
      </p:sp>
      <p:pic>
        <p:nvPicPr>
          <p:cNvPr id="1027" name="Picture 23">
            <a:extLst>
              <a:ext uri="{FF2B5EF4-FFF2-40B4-BE49-F238E27FC236}">
                <a16:creationId xmlns:a16="http://schemas.microsoft.com/office/drawing/2014/main" id="{BA69091D-5CDC-294D-9C50-463427ADD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0" y="5878513"/>
            <a:ext cx="9144000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524D2FAE-DEC5-0349-8BC2-14FA8ED1FE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8077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et modifiez le titre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CA519D1B-4C91-5542-B6A7-37ABA7B410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077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4EACD21F-DB90-FE4C-ABF6-AC85A15DA0E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8000" y="6388100"/>
            <a:ext cx="65786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Helvetica" charset="0"/>
              </a:defRPr>
            </a:lvl1pPr>
          </a:lstStyle>
          <a:p>
            <a:pPr>
              <a:defRPr/>
            </a:pPr>
            <a:fld id="{D2573BD0-1F92-9544-8D7E-EE961C6371B1}" type="slidenum">
              <a:rPr lang="fr-FR" altLang="fr-FR"/>
              <a:pPr>
                <a:defRPr/>
              </a:pPr>
              <a:t>‹N°›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  <p:pic>
        <p:nvPicPr>
          <p:cNvPr id="1031" name="Picture 28">
            <a:extLst>
              <a:ext uri="{FF2B5EF4-FFF2-40B4-BE49-F238E27FC236}">
                <a16:creationId xmlns:a16="http://schemas.microsoft.com/office/drawing/2014/main" id="{F94EF533-D7BC-0249-AE0B-E377AD469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5"/>
          <a:stretch>
            <a:fillRect/>
          </a:stretch>
        </p:blipFill>
        <p:spPr bwMode="auto">
          <a:xfrm>
            <a:off x="7546975" y="5878513"/>
            <a:ext cx="1597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-1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b="1">
          <a:solidFill>
            <a:schemeClr val="accent2"/>
          </a:solidFill>
          <a:latin typeface="+mn-lt"/>
          <a:ea typeface="+mn-ea"/>
          <a:cs typeface="+mn-cs"/>
        </a:defRPr>
      </a:lvl1pPr>
      <a:lvl2pPr marL="1588" indent="635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2pPr>
      <a:lvl3pPr marL="238125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1500" b="1">
          <a:solidFill>
            <a:schemeClr val="accent2"/>
          </a:solidFill>
          <a:latin typeface="+mn-lt"/>
        </a:defRPr>
      </a:lvl3pPr>
      <a:lvl4pPr marL="468313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887413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134461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180181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225901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271621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microsoft.com/office/2007/relationships/hdphoto" Target="../media/hdphoto2.wdp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89.tif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8.png"/><Relationship Id="rId4" Type="http://schemas.openxmlformats.org/officeDocument/2006/relationships/image" Target="../media/image97.jp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>
            <a:extLst>
              <a:ext uri="{FF2B5EF4-FFF2-40B4-BE49-F238E27FC236}">
                <a16:creationId xmlns:a16="http://schemas.microsoft.com/office/drawing/2014/main" id="{90A59808-5689-1D44-9C37-ABC802134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45"/>
          <a:stretch>
            <a:fillRect/>
          </a:stretch>
        </p:blipFill>
        <p:spPr bwMode="auto">
          <a:xfrm>
            <a:off x="7546975" y="5878513"/>
            <a:ext cx="1597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10">
            <a:extLst>
              <a:ext uri="{FF2B5EF4-FFF2-40B4-BE49-F238E27FC236}">
                <a16:creationId xmlns:a16="http://schemas.microsoft.com/office/drawing/2014/main" id="{4240B2F8-5B72-5542-93E4-627D3FBB3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>
            <a:extLst>
              <a:ext uri="{FF2B5EF4-FFF2-40B4-BE49-F238E27FC236}">
                <a16:creationId xmlns:a16="http://schemas.microsoft.com/office/drawing/2014/main" id="{369F47CE-542B-6B44-95AE-C47304C3AF6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73063" y="1831975"/>
            <a:ext cx="6291262" cy="159543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altLang="fr-FR" sz="4400" dirty="0"/>
              <a:t>Mélanome de l’uvée:</a:t>
            </a:r>
            <a:br>
              <a:rPr lang="fr-FR" altLang="fr-FR" sz="4400" dirty="0"/>
            </a:br>
            <a:r>
              <a:rPr lang="fr-FR" altLang="fr-FR" sz="4400" dirty="0"/>
              <a:t>traitements et complications</a:t>
            </a:r>
            <a:endParaRPr lang="fr-FR" altLang="fr-FR" sz="4800" dirty="0">
              <a:solidFill>
                <a:schemeClr val="accent2"/>
              </a:solidFill>
            </a:endParaRPr>
          </a:p>
        </p:txBody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65E3E72B-DEAF-9A41-B8BB-0BD7552C8BD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4876800"/>
            <a:ext cx="5638800" cy="1431925"/>
          </a:xfrm>
        </p:spPr>
        <p:txBody>
          <a:bodyPr/>
          <a:lstStyle/>
          <a:p>
            <a:pPr marL="0" indent="0" eaLnBrk="1" hangingPunct="1"/>
            <a:r>
              <a:rPr lang="fr-FR" altLang="fr-FR" sz="2200" b="0" dirty="0"/>
              <a:t>Alexandre </a:t>
            </a:r>
            <a:r>
              <a:rPr lang="fr-FR" altLang="fr-FR" sz="2200" b="0" dirty="0" err="1"/>
              <a:t>Matet</a:t>
            </a:r>
            <a:endParaRPr lang="fr-FR" altLang="fr-FR" sz="2200" b="0" dirty="0"/>
          </a:p>
          <a:p>
            <a:pPr marL="0" indent="0" eaLnBrk="1" hangingPunct="1"/>
            <a:endParaRPr lang="fr-FR" altLang="fr-FR" sz="2200" b="0" dirty="0"/>
          </a:p>
          <a:p>
            <a:pPr marL="0" indent="0" eaLnBrk="1" hangingPunct="1"/>
            <a:r>
              <a:rPr lang="fr-FR" altLang="fr-FR" sz="2200" b="0" dirty="0"/>
              <a:t>DU Imagerie rétinienne – </a:t>
            </a:r>
            <a:r>
              <a:rPr lang="fr-FR" altLang="fr-FR" sz="2200" b="0"/>
              <a:t>Janvier 2024</a:t>
            </a:r>
            <a:endParaRPr lang="fr-FR" altLang="fr-FR" sz="22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re 1">
            <a:extLst>
              <a:ext uri="{FF2B5EF4-FFF2-40B4-BE49-F238E27FC236}">
                <a16:creationId xmlns:a16="http://schemas.microsoft.com/office/drawing/2014/main" id="{0822797F-EB20-2D49-85B7-1D91CD68DE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71438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Protonthérapie: principe physique, « Pic de Bragg »</a:t>
            </a:r>
          </a:p>
        </p:txBody>
      </p:sp>
      <p:pic>
        <p:nvPicPr>
          <p:cNvPr id="35842" name="Picture 2" descr="Desjardins02">
            <a:extLst>
              <a:ext uri="{FF2B5EF4-FFF2-40B4-BE49-F238E27FC236}">
                <a16:creationId xmlns:a16="http://schemas.microsoft.com/office/drawing/2014/main" id="{813AEFF1-2D5E-344A-9C04-B17939D0A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052513"/>
            <a:ext cx="44640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u numéro de diapositive 2">
            <a:extLst>
              <a:ext uri="{FF2B5EF4-FFF2-40B4-BE49-F238E27FC236}">
                <a16:creationId xmlns:a16="http://schemas.microsoft.com/office/drawing/2014/main" id="{EFCDB2CB-E4A7-A14D-8D76-45A87711CB5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 eaLnBrk="1" hangingPunct="1"/>
            <a:fld id="{12BBC9B0-AE5A-DA47-895C-5E28BF4E62FC}" type="slidenum">
              <a:rPr lang="fr-FR" altLang="fr-FR">
                <a:latin typeface="Arial" panose="020B0604020202020204" pitchFamily="34" charset="0"/>
              </a:rPr>
              <a:pPr eaLnBrk="1" hangingPunct="1"/>
              <a:t>11</a:t>
            </a:fld>
            <a:endParaRPr lang="fr-FR" altLang="fr-FR">
              <a:latin typeface="Arial" panose="020B0604020202020204" pitchFamily="34" charset="0"/>
            </a:endParaRPr>
          </a:p>
        </p:txBody>
      </p:sp>
      <p:pic>
        <p:nvPicPr>
          <p:cNvPr id="36866" name="Picture 2" descr="conduite08 8">
            <a:extLst>
              <a:ext uri="{FF2B5EF4-FFF2-40B4-BE49-F238E27FC236}">
                <a16:creationId xmlns:a16="http://schemas.microsoft.com/office/drawing/2014/main" id="{276599BF-FD79-2749-B696-A88EF83C6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355725"/>
            <a:ext cx="4079875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2" descr="Desjardins01">
            <a:extLst>
              <a:ext uri="{FF2B5EF4-FFF2-40B4-BE49-F238E27FC236}">
                <a16:creationId xmlns:a16="http://schemas.microsoft.com/office/drawing/2014/main" id="{477A4799-AEEA-2143-91FD-E2B2706FD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343025"/>
            <a:ext cx="4338637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u numéro de diapositive 2">
            <a:extLst>
              <a:ext uri="{FF2B5EF4-FFF2-40B4-BE49-F238E27FC236}">
                <a16:creationId xmlns:a16="http://schemas.microsoft.com/office/drawing/2014/main" id="{609B49C8-A645-A44B-8176-84408BC3FBE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 eaLnBrk="1" hangingPunct="1"/>
            <a:fld id="{4981615C-FD95-E945-9EB4-E57E4E72B3D6}" type="slidenum">
              <a:rPr lang="fr-FR" altLang="fr-FR">
                <a:latin typeface="Arial" panose="020B0604020202020204" pitchFamily="34" charset="0"/>
              </a:rPr>
              <a:pPr eaLnBrk="1" hangingPunct="1"/>
              <a:t>12</a:t>
            </a:fld>
            <a:endParaRPr lang="fr-FR" altLang="fr-FR">
              <a:latin typeface="Arial" panose="020B0604020202020204" pitchFamily="34" charset="0"/>
            </a:endParaRPr>
          </a:p>
        </p:txBody>
      </p:sp>
      <p:pic>
        <p:nvPicPr>
          <p:cNvPr id="38914" name="Picture 2" descr="IM000573">
            <a:extLst>
              <a:ext uri="{FF2B5EF4-FFF2-40B4-BE49-F238E27FC236}">
                <a16:creationId xmlns:a16="http://schemas.microsoft.com/office/drawing/2014/main" id="{8A091429-E656-8C48-B680-73B3DE21E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3" b="4434"/>
          <a:stretch>
            <a:fillRect/>
          </a:stretch>
        </p:blipFill>
        <p:spPr bwMode="auto">
          <a:xfrm>
            <a:off x="0" y="0"/>
            <a:ext cx="518477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 descr="IM012813">
            <a:extLst>
              <a:ext uri="{FF2B5EF4-FFF2-40B4-BE49-F238E27FC236}">
                <a16:creationId xmlns:a16="http://schemas.microsoft.com/office/drawing/2014/main" id="{EAD98F0F-0150-274E-96D8-4FA8617DE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3000375"/>
            <a:ext cx="4968875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Espace réservé du numéro de diapositive 2">
            <a:extLst>
              <a:ext uri="{FF2B5EF4-FFF2-40B4-BE49-F238E27FC236}">
                <a16:creationId xmlns:a16="http://schemas.microsoft.com/office/drawing/2014/main" id="{DE71B88C-F5FF-E649-83EE-5E85A164764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 eaLnBrk="1" hangingPunct="1"/>
            <a:fld id="{FF42FD09-D766-9D48-862A-0CBCBD1BE6F0}" type="slidenum">
              <a:rPr lang="fr-FR" altLang="fr-FR">
                <a:latin typeface="Arial" panose="020B0604020202020204" pitchFamily="34" charset="0"/>
              </a:rPr>
              <a:pPr eaLnBrk="1" hangingPunct="1"/>
              <a:t>13</a:t>
            </a:fld>
            <a:endParaRPr lang="fr-FR" altLang="fr-FR">
              <a:latin typeface="Arial" panose="020B0604020202020204" pitchFamily="34" charset="0"/>
            </a:endParaRPr>
          </a:p>
        </p:txBody>
      </p:sp>
      <p:pic>
        <p:nvPicPr>
          <p:cNvPr id="37890" name="Picture 3" descr="IM003185">
            <a:extLst>
              <a:ext uri="{FF2B5EF4-FFF2-40B4-BE49-F238E27FC236}">
                <a16:creationId xmlns:a16="http://schemas.microsoft.com/office/drawing/2014/main" id="{DCE88319-D36E-754B-B1E3-C6ADAA1242CF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333375"/>
            <a:ext cx="3963988" cy="3024188"/>
          </a:xfrm>
        </p:spPr>
      </p:pic>
      <p:pic>
        <p:nvPicPr>
          <p:cNvPr id="37891" name="Picture 4" descr="IM001236">
            <a:extLst>
              <a:ext uri="{FF2B5EF4-FFF2-40B4-BE49-F238E27FC236}">
                <a16:creationId xmlns:a16="http://schemas.microsoft.com/office/drawing/2014/main" id="{56BB4F1C-D091-AD4E-AC43-825698668873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38675" y="2060575"/>
            <a:ext cx="4494213" cy="3916363"/>
          </a:xfr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C88A41A-6EDB-074B-8DAE-A0897DA37D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59113" y="2205038"/>
            <a:ext cx="2870200" cy="492125"/>
          </a:xfrm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fr-FR" altLang="fr-FR" sz="3200" dirty="0"/>
              <a:t>Curiethérapie  </a:t>
            </a:r>
          </a:p>
        </p:txBody>
      </p:sp>
    </p:spTree>
    <p:extLst>
      <p:ext uri="{BB962C8B-B14F-4D97-AF65-F5344CB8AC3E}">
        <p14:creationId xmlns:p14="http://schemas.microsoft.com/office/powerpoint/2010/main" val="930200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>
            <a:extLst>
              <a:ext uri="{FF2B5EF4-FFF2-40B4-BE49-F238E27FC236}">
                <a16:creationId xmlns:a16="http://schemas.microsoft.com/office/drawing/2014/main" id="{9F06895C-8B9F-4747-9241-036D5DBB51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Curiethérapie: indications</a:t>
            </a:r>
          </a:p>
        </p:txBody>
      </p:sp>
      <p:sp>
        <p:nvSpPr>
          <p:cNvPr id="9219" name="Espace réservé du contenu 2">
            <a:extLst>
              <a:ext uri="{FF2B5EF4-FFF2-40B4-BE49-F238E27FC236}">
                <a16:creationId xmlns:a16="http://schemas.microsoft.com/office/drawing/2014/main" id="{49032701-EEA4-1C45-8831-FD607F8CC4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0399" y="4585238"/>
            <a:ext cx="5046662" cy="431800"/>
          </a:xfrm>
        </p:spPr>
        <p:txBody>
          <a:bodyPr/>
          <a:lstStyle/>
          <a:p>
            <a:pPr marL="0" indent="0" eaLnBrk="1" hangingPunct="1"/>
            <a:r>
              <a:rPr lang="fr-FR" altLang="fr-FR" sz="2000" b="0" dirty="0">
                <a:solidFill>
                  <a:schemeClr val="tx1"/>
                </a:solidFill>
              </a:rPr>
              <a:t>Impossibilité de réaliser la protonthérapie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8289FB-B0EF-3345-A33A-720267F7C360}"/>
              </a:ext>
            </a:extLst>
          </p:cNvPr>
          <p:cNvSpPr txBox="1"/>
          <p:nvPr/>
        </p:nvSpPr>
        <p:spPr>
          <a:xfrm>
            <a:off x="579446" y="3797613"/>
            <a:ext cx="552907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altLang="fr-FR" sz="2000" kern="0" dirty="0">
                <a:latin typeface="Helvetica"/>
              </a:rPr>
              <a:t>Petites tumeurs antérieures (épaisseur &lt; 5mm)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D1CD6A6-11D3-1D46-A490-AB915B96C9DF}"/>
              </a:ext>
            </a:extLst>
          </p:cNvPr>
          <p:cNvSpPr txBox="1"/>
          <p:nvPr/>
        </p:nvSpPr>
        <p:spPr>
          <a:xfrm>
            <a:off x="605405" y="1887210"/>
            <a:ext cx="835196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altLang="fr-FR" sz="2000" b="1" kern="0" dirty="0">
                <a:solidFill>
                  <a:srgbClr val="4D4D4D"/>
                </a:solidFill>
                <a:latin typeface="Helvetica"/>
              </a:rPr>
              <a:t>Tumeurs antérieures du </a:t>
            </a:r>
            <a:r>
              <a:rPr lang="fr-FR" altLang="fr-FR" sz="2000" b="1" kern="0" dirty="0">
                <a:solidFill>
                  <a:srgbClr val="FF0000"/>
                </a:solidFill>
                <a:latin typeface="Helvetica"/>
              </a:rPr>
              <a:t>quadrant temporal sup </a:t>
            </a:r>
            <a:r>
              <a:rPr lang="fr-FR" altLang="fr-FR" sz="2000" b="1" kern="0" dirty="0">
                <a:latin typeface="Helvetica"/>
              </a:rPr>
              <a:t>(épaisseur &lt;10 mm)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7171F0-6AE4-ACA6-224E-50E673661874}"/>
              </a:ext>
            </a:extLst>
          </p:cNvPr>
          <p:cNvSpPr txBox="1"/>
          <p:nvPr/>
        </p:nvSpPr>
        <p:spPr>
          <a:xfrm>
            <a:off x="579446" y="3397503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u="sng" dirty="0"/>
              <a:t>Autres indications:</a:t>
            </a:r>
          </a:p>
        </p:txBody>
      </p:sp>
    </p:spTree>
    <p:extLst>
      <p:ext uri="{BB962C8B-B14F-4D97-AF65-F5344CB8AC3E}">
        <p14:creationId xmlns:p14="http://schemas.microsoft.com/office/powerpoint/2010/main" val="266657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OPHT12">
            <a:extLst>
              <a:ext uri="{FF2B5EF4-FFF2-40B4-BE49-F238E27FC236}">
                <a16:creationId xmlns:a16="http://schemas.microsoft.com/office/drawing/2014/main" id="{5C9BBE90-D4DD-A44D-BACB-1FC8E56B1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4" y="3584667"/>
            <a:ext cx="3833813" cy="233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Image 1">
            <a:extLst>
              <a:ext uri="{FF2B5EF4-FFF2-40B4-BE49-F238E27FC236}">
                <a16:creationId xmlns:a16="http://schemas.microsoft.com/office/drawing/2014/main" id="{9934648B-D758-C242-A085-6F11DC1ED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6761"/>
            <a:ext cx="1972866" cy="147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Image 2">
            <a:extLst>
              <a:ext uri="{FF2B5EF4-FFF2-40B4-BE49-F238E27FC236}">
                <a16:creationId xmlns:a16="http://schemas.microsoft.com/office/drawing/2014/main" id="{C6D64CC1-CC6C-174E-A58F-19C8C2EF2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1" b="-3864"/>
          <a:stretch>
            <a:fillRect/>
          </a:stretch>
        </p:blipFill>
        <p:spPr bwMode="auto">
          <a:xfrm>
            <a:off x="1294209" y="1883569"/>
            <a:ext cx="3277791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C6EC996-D191-7A57-BA37-A03388005CCA}"/>
              </a:ext>
            </a:extLst>
          </p:cNvPr>
          <p:cNvSpPr txBox="1">
            <a:spLocks noChangeArrowheads="1"/>
          </p:cNvSpPr>
          <p:nvPr/>
        </p:nvSpPr>
        <p:spPr>
          <a:xfrm>
            <a:off x="628650" y="292589"/>
            <a:ext cx="7886700" cy="9941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sz="3300" dirty="0"/>
              <a:t>Curiethérapie: principes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4761C71-5866-C24A-ED4C-4985937B7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206" y="1710572"/>
            <a:ext cx="4355160" cy="359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26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>
            <a:extLst>
              <a:ext uri="{FF2B5EF4-FFF2-40B4-BE49-F238E27FC236}">
                <a16:creationId xmlns:a16="http://schemas.microsoft.com/office/drawing/2014/main" id="{C4F31304-BB13-CD4B-AEAC-C8436B1552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Dosimétrie: base très irradiée, dose non homogène</a:t>
            </a:r>
          </a:p>
        </p:txBody>
      </p:sp>
      <p:pic>
        <p:nvPicPr>
          <p:cNvPr id="22530" name="Picture 4" descr="dosimétrie disque">
            <a:extLst>
              <a:ext uri="{FF2B5EF4-FFF2-40B4-BE49-F238E27FC236}">
                <a16:creationId xmlns:a16="http://schemas.microsoft.com/office/drawing/2014/main" id="{4C1DB548-EDB1-FF47-BBBF-8DF9579652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3"/>
          <a:stretch>
            <a:fillRect/>
          </a:stretch>
        </p:blipFill>
        <p:spPr>
          <a:xfrm>
            <a:off x="2370138" y="908050"/>
            <a:ext cx="4062412" cy="3810000"/>
          </a:xfrm>
        </p:spPr>
      </p:pic>
      <p:sp>
        <p:nvSpPr>
          <p:cNvPr id="22531" name="ZoneTexte 1">
            <a:extLst>
              <a:ext uri="{FF2B5EF4-FFF2-40B4-BE49-F238E27FC236}">
                <a16:creationId xmlns:a16="http://schemas.microsoft.com/office/drawing/2014/main" id="{73E8C90F-064C-204B-B126-2061B6F5F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4021138"/>
            <a:ext cx="2432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2000">
                <a:solidFill>
                  <a:srgbClr val="C00000"/>
                </a:solidFill>
              </a:rPr>
              <a:t>90 Gray au sommet</a:t>
            </a:r>
          </a:p>
        </p:txBody>
      </p:sp>
      <p:cxnSp>
        <p:nvCxnSpPr>
          <p:cNvPr id="22532" name="Connecteur droit avec flèche 3">
            <a:extLst>
              <a:ext uri="{FF2B5EF4-FFF2-40B4-BE49-F238E27FC236}">
                <a16:creationId xmlns:a16="http://schemas.microsoft.com/office/drawing/2014/main" id="{306BE97A-FF2C-DC46-80BB-1BF1BF26363C}"/>
              </a:ext>
            </a:extLst>
          </p:cNvPr>
          <p:cNvCxnSpPr>
            <a:cxnSpLocks noChangeShapeType="1"/>
            <a:stCxn id="22531" idx="3"/>
          </p:cNvCxnSpPr>
          <p:nvPr/>
        </p:nvCxnSpPr>
        <p:spPr bwMode="auto">
          <a:xfrm flipV="1">
            <a:off x="2466975" y="3516313"/>
            <a:ext cx="2114550" cy="704850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33" name="Connecteur droit avec flèche 3">
            <a:extLst>
              <a:ext uri="{FF2B5EF4-FFF2-40B4-BE49-F238E27FC236}">
                <a16:creationId xmlns:a16="http://schemas.microsoft.com/office/drawing/2014/main" id="{14460EE0-A788-7248-AB2E-E4026730ACE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978275" y="4021138"/>
            <a:ext cx="979488" cy="1054100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34" name="ZoneTexte 2">
            <a:extLst>
              <a:ext uri="{FF2B5EF4-FFF2-40B4-BE49-F238E27FC236}">
                <a16:creationId xmlns:a16="http://schemas.microsoft.com/office/drawing/2014/main" id="{6495A5F2-C218-1A4C-B791-2FBB94D5A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242" y="5075238"/>
            <a:ext cx="38695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 dirty="0">
                <a:solidFill>
                  <a:srgbClr val="C00000"/>
                </a:solidFill>
              </a:rPr>
              <a:t>Très forte dose sur </a:t>
            </a:r>
            <a:r>
              <a:rPr lang="en-US" altLang="fr-FR" sz="1800" dirty="0" err="1">
                <a:solidFill>
                  <a:srgbClr val="C00000"/>
                </a:solidFill>
              </a:rPr>
              <a:t>sclère</a:t>
            </a:r>
            <a:r>
              <a:rPr lang="en-US" altLang="fr-FR" sz="1800" dirty="0">
                <a:solidFill>
                  <a:srgbClr val="C00000"/>
                </a:solidFill>
              </a:rPr>
              <a:t> et base !!!</a:t>
            </a:r>
          </a:p>
        </p:txBody>
      </p:sp>
      <p:sp>
        <p:nvSpPr>
          <p:cNvPr id="22535" name="ZoneTexte 6">
            <a:extLst>
              <a:ext uri="{FF2B5EF4-FFF2-40B4-BE49-F238E27FC236}">
                <a16:creationId xmlns:a16="http://schemas.microsoft.com/office/drawing/2014/main" id="{1BFBCFC0-D5C8-B749-97A5-C693B6874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4978400"/>
            <a:ext cx="2851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/>
              <a:t>Mélanome	90 Gray</a:t>
            </a:r>
          </a:p>
          <a:p>
            <a:r>
              <a:rPr lang="en-US" altLang="fr-FR" sz="1800"/>
              <a:t>Rétinoblastome	45 Gray</a:t>
            </a:r>
          </a:p>
          <a:p>
            <a:r>
              <a:rPr lang="en-US" altLang="fr-FR" sz="1800"/>
              <a:t>Hémangiome	20 Gray</a:t>
            </a:r>
          </a:p>
        </p:txBody>
      </p:sp>
    </p:spTree>
    <p:extLst>
      <p:ext uri="{BB962C8B-B14F-4D97-AF65-F5344CB8AC3E}">
        <p14:creationId xmlns:p14="http://schemas.microsoft.com/office/powerpoint/2010/main" val="1432382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>
            <a:extLst>
              <a:ext uri="{FF2B5EF4-FFF2-40B4-BE49-F238E27FC236}">
                <a16:creationId xmlns:a16="http://schemas.microsoft.com/office/drawing/2014/main" id="{81885F7C-3548-FF4D-8E91-222CA172C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Régression tumorale</a:t>
            </a:r>
          </a:p>
        </p:txBody>
      </p:sp>
      <p:pic>
        <p:nvPicPr>
          <p:cNvPr id="24578" name="Picture 4" descr="OPHT06">
            <a:extLst>
              <a:ext uri="{FF2B5EF4-FFF2-40B4-BE49-F238E27FC236}">
                <a16:creationId xmlns:a16="http://schemas.microsoft.com/office/drawing/2014/main" id="{3FAE9DED-9B7B-7046-8E0B-6D7B28037DB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250" y="1828800"/>
            <a:ext cx="3821113" cy="3810000"/>
          </a:xfrm>
        </p:spPr>
      </p:pic>
      <p:pic>
        <p:nvPicPr>
          <p:cNvPr id="24579" name="Picture 7" descr="OPHT05">
            <a:extLst>
              <a:ext uri="{FF2B5EF4-FFF2-40B4-BE49-F238E27FC236}">
                <a16:creationId xmlns:a16="http://schemas.microsoft.com/office/drawing/2014/main" id="{B5D13BA2-A0D5-3E4E-A392-61FA9D044BA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0800000">
            <a:off x="4695825" y="1773238"/>
            <a:ext cx="3867150" cy="3810000"/>
          </a:xfrm>
        </p:spPr>
      </p:pic>
    </p:spTree>
    <p:extLst>
      <p:ext uri="{BB962C8B-B14F-4D97-AF65-F5344CB8AC3E}">
        <p14:creationId xmlns:p14="http://schemas.microsoft.com/office/powerpoint/2010/main" val="3165901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>
            <a:extLst>
              <a:ext uri="{FF2B5EF4-FFF2-40B4-BE49-F238E27FC236}">
                <a16:creationId xmlns:a16="http://schemas.microsoft.com/office/drawing/2014/main" id="{D3BE322C-511C-8F41-9481-85041AFA3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4838" y="260350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En échographie</a:t>
            </a:r>
          </a:p>
        </p:txBody>
      </p:sp>
      <p:pic>
        <p:nvPicPr>
          <p:cNvPr id="25602" name="Picture 4" descr="OPHT07">
            <a:extLst>
              <a:ext uri="{FF2B5EF4-FFF2-40B4-BE49-F238E27FC236}">
                <a16:creationId xmlns:a16="http://schemas.microsoft.com/office/drawing/2014/main" id="{C177B1AA-ADC6-6C43-898F-72A000F4032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060575"/>
            <a:ext cx="3962400" cy="3260725"/>
          </a:xfrm>
        </p:spPr>
      </p:pic>
      <p:pic>
        <p:nvPicPr>
          <p:cNvPr id="25603" name="Picture 7" descr="OPHT08">
            <a:extLst>
              <a:ext uri="{FF2B5EF4-FFF2-40B4-BE49-F238E27FC236}">
                <a16:creationId xmlns:a16="http://schemas.microsoft.com/office/drawing/2014/main" id="{680FC523-2AFF-F745-8904-F38A19E3A57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133600"/>
            <a:ext cx="4316412" cy="3219450"/>
          </a:xfrm>
        </p:spPr>
      </p:pic>
    </p:spTree>
    <p:extLst>
      <p:ext uri="{BB962C8B-B14F-4D97-AF65-F5344CB8AC3E}">
        <p14:creationId xmlns:p14="http://schemas.microsoft.com/office/powerpoint/2010/main" val="1807598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09C9EB9-DBE7-B7A9-3134-14DB01E662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3A376307-D187-F143-93AA-DC002A0E62E9}" type="slidenum">
              <a:rPr lang="fr-FR" altLang="fr-FR" smtClean="0"/>
              <a:pPr>
                <a:defRPr/>
              </a:pPr>
              <a:t>2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279E48C-6C2E-EB07-E286-4F048EC0A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9680398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14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OPHT09">
            <a:extLst>
              <a:ext uri="{FF2B5EF4-FFF2-40B4-BE49-F238E27FC236}">
                <a16:creationId xmlns:a16="http://schemas.microsoft.com/office/drawing/2014/main" id="{AC2A7D51-E983-0344-817D-D04E0EF8E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33" y="908720"/>
            <a:ext cx="430688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9D8B770-E46F-8542-7321-90C8C1F5307F}"/>
              </a:ext>
            </a:extLst>
          </p:cNvPr>
          <p:cNvSpPr txBox="1"/>
          <p:nvPr/>
        </p:nvSpPr>
        <p:spPr>
          <a:xfrm>
            <a:off x="4716016" y="2238310"/>
            <a:ext cx="41969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Cicatrice</a:t>
            </a:r>
          </a:p>
          <a:p>
            <a:r>
              <a:rPr lang="fr-FR" dirty="0"/>
              <a:t>+ marge de sécurité de 2 mm</a:t>
            </a:r>
          </a:p>
        </p:txBody>
      </p:sp>
    </p:spTree>
    <p:extLst>
      <p:ext uri="{BB962C8B-B14F-4D97-AF65-F5344CB8AC3E}">
        <p14:creationId xmlns:p14="http://schemas.microsoft.com/office/powerpoint/2010/main" val="721310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940735"/>
            <a:ext cx="3013766" cy="301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658" y="940921"/>
            <a:ext cx="3013766" cy="3012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658" y="4031134"/>
            <a:ext cx="3005531" cy="1958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4042315"/>
            <a:ext cx="3078752" cy="1958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9F902F5-20A6-D8B7-E55F-B4E35A2148AA}"/>
              </a:ext>
            </a:extLst>
          </p:cNvPr>
          <p:cNvSpPr txBox="1"/>
          <p:nvPr/>
        </p:nvSpPr>
        <p:spPr>
          <a:xfrm>
            <a:off x="2658567" y="111385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bg1"/>
                </a:solidFill>
              </a:rPr>
              <a:t>Avant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783EFA-81B1-8855-B0C2-44A2A630971B}"/>
              </a:ext>
            </a:extLst>
          </p:cNvPr>
          <p:cNvSpPr txBox="1"/>
          <p:nvPr/>
        </p:nvSpPr>
        <p:spPr>
          <a:xfrm>
            <a:off x="5043688" y="103870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bg1"/>
                </a:solidFill>
              </a:rPr>
              <a:t>2 ans post traitement</a:t>
            </a:r>
          </a:p>
        </p:txBody>
      </p:sp>
    </p:spTree>
    <p:extLst>
      <p:ext uri="{BB962C8B-B14F-4D97-AF65-F5344CB8AC3E}">
        <p14:creationId xmlns:p14="http://schemas.microsoft.com/office/powerpoint/2010/main" val="2693781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re 1">
            <a:extLst>
              <a:ext uri="{FF2B5EF4-FFF2-40B4-BE49-F238E27FC236}">
                <a16:creationId xmlns:a16="http://schemas.microsoft.com/office/drawing/2014/main" id="{749029D1-5BBA-8942-A2AD-63F092AF33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15875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Curiethérapie:</a:t>
            </a:r>
            <a:br>
              <a:rPr lang="fr-FR" altLang="fr-FR"/>
            </a:br>
            <a:r>
              <a:rPr lang="fr-FR" altLang="fr-FR"/>
              <a:t>adapté aux mélanomes choroïdiens extériorisées</a:t>
            </a:r>
          </a:p>
        </p:txBody>
      </p:sp>
      <p:pic>
        <p:nvPicPr>
          <p:cNvPr id="26626" name="Picture 2" descr="R:\Images_Ophtalmo\mélanome de l'uvée\extension extra sclerale(3)\0504091\angio_IM009382[1].jpg">
            <a:extLst>
              <a:ext uri="{FF2B5EF4-FFF2-40B4-BE49-F238E27FC236}">
                <a16:creationId xmlns:a16="http://schemas.microsoft.com/office/drawing/2014/main" id="{DA546BC7-3E68-E547-9D50-B42990416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81075"/>
            <a:ext cx="5576888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 descr="R:\Images_Ophtalmo\mélanome de l'uvée\extension extra sclerale(3)\0504091\angio_IM017567[1].jpg">
            <a:extLst>
              <a:ext uri="{FF2B5EF4-FFF2-40B4-BE49-F238E27FC236}">
                <a16:creationId xmlns:a16="http://schemas.microsoft.com/office/drawing/2014/main" id="{373E1286-3E85-8846-9ED6-AFEAABBD0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3429000"/>
            <a:ext cx="4425950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7269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IM002980">
            <a:extLst>
              <a:ext uri="{FF2B5EF4-FFF2-40B4-BE49-F238E27FC236}">
                <a16:creationId xmlns:a16="http://schemas.microsoft.com/office/drawing/2014/main" id="{7F12D809-35E4-7D4D-B102-6F30DE39809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650" y="2544763"/>
            <a:ext cx="3886200" cy="2914650"/>
          </a:xfrm>
        </p:spPr>
      </p:pic>
      <p:pic>
        <p:nvPicPr>
          <p:cNvPr id="39938" name="Picture 11" descr="IM003065">
            <a:extLst>
              <a:ext uri="{FF2B5EF4-FFF2-40B4-BE49-F238E27FC236}">
                <a16:creationId xmlns:a16="http://schemas.microsoft.com/office/drawing/2014/main" id="{1AACA65B-BB4C-9F47-B5D2-55F16A02B42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9150" y="2544763"/>
            <a:ext cx="3886200" cy="2914650"/>
          </a:xfr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981B54F0-1F59-5A47-AA39-905612E6C4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980728"/>
            <a:ext cx="8077200" cy="838200"/>
          </a:xfrm>
        </p:spPr>
        <p:txBody>
          <a:bodyPr/>
          <a:lstStyle/>
          <a:p>
            <a:pPr algn="ctr" eaLnBrk="1" hangingPunct="1"/>
            <a:r>
              <a:rPr lang="fr-FR" altLang="fr-FR" sz="3200" dirty="0"/>
              <a:t>Efficacité de l’irradiation du mélanome choroïdien</a:t>
            </a:r>
          </a:p>
        </p:txBody>
      </p:sp>
    </p:spTree>
    <p:extLst>
      <p:ext uri="{BB962C8B-B14F-4D97-AF65-F5344CB8AC3E}">
        <p14:creationId xmlns:p14="http://schemas.microsoft.com/office/powerpoint/2010/main" val="26548736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IM002980">
            <a:extLst>
              <a:ext uri="{FF2B5EF4-FFF2-40B4-BE49-F238E27FC236}">
                <a16:creationId xmlns:a16="http://schemas.microsoft.com/office/drawing/2014/main" id="{4F9FA0CD-32DE-C44D-80BB-73E720960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47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3" descr="IM013294">
            <a:extLst>
              <a:ext uri="{FF2B5EF4-FFF2-40B4-BE49-F238E27FC236}">
                <a16:creationId xmlns:a16="http://schemas.microsoft.com/office/drawing/2014/main" id="{5B430DF4-78E3-EE4E-8DC4-AB13E8AB6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2916238"/>
            <a:ext cx="5256212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74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IM000983">
            <a:extLst>
              <a:ext uri="{FF2B5EF4-FFF2-40B4-BE49-F238E27FC236}">
                <a16:creationId xmlns:a16="http://schemas.microsoft.com/office/drawing/2014/main" id="{DCF0A528-6F8B-6D40-8DE1-BD34A4669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8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3" descr="IM011851">
            <a:extLst>
              <a:ext uri="{FF2B5EF4-FFF2-40B4-BE49-F238E27FC236}">
                <a16:creationId xmlns:a16="http://schemas.microsoft.com/office/drawing/2014/main" id="{30540E8D-EDB3-FF4F-8389-3E6D5018F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990850"/>
            <a:ext cx="5154613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IM000771">
            <a:extLst>
              <a:ext uri="{FF2B5EF4-FFF2-40B4-BE49-F238E27FC236}">
                <a16:creationId xmlns:a16="http://schemas.microsoft.com/office/drawing/2014/main" id="{5979C9FB-615C-C147-82B4-9D2C9CC2B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" b="3078"/>
          <a:stretch>
            <a:fillRect/>
          </a:stretch>
        </p:blipFill>
        <p:spPr bwMode="auto">
          <a:xfrm>
            <a:off x="179388" y="115888"/>
            <a:ext cx="550862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0" name="Picture 3" descr="IM013078">
            <a:extLst>
              <a:ext uri="{FF2B5EF4-FFF2-40B4-BE49-F238E27FC236}">
                <a16:creationId xmlns:a16="http://schemas.microsoft.com/office/drawing/2014/main" id="{071B12AC-E80E-AD45-9C58-8E4297D2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2781300"/>
            <a:ext cx="5227637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>
            <a:extLst>
              <a:ext uri="{FF2B5EF4-FFF2-40B4-BE49-F238E27FC236}">
                <a16:creationId xmlns:a16="http://schemas.microsoft.com/office/drawing/2014/main" id="{176E52C6-E784-0C4E-97CE-1829A3EA19D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95288" y="-73025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 dirty="0"/>
              <a:t>Résultats du traitement par protonthérapie</a:t>
            </a:r>
          </a:p>
        </p:txBody>
      </p:sp>
      <p:sp>
        <p:nvSpPr>
          <p:cNvPr id="51202" name="Rectangle 3">
            <a:extLst>
              <a:ext uri="{FF2B5EF4-FFF2-40B4-BE49-F238E27FC236}">
                <a16:creationId xmlns:a16="http://schemas.microsoft.com/office/drawing/2014/main" id="{A902B59C-81CB-4748-B23F-FBD1B22B06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15616" y="1412776"/>
            <a:ext cx="8964612" cy="1592263"/>
          </a:xfrm>
        </p:spPr>
        <p:txBody>
          <a:bodyPr/>
          <a:lstStyle/>
          <a:p>
            <a:pPr eaLnBrk="1" hangingPunct="1"/>
            <a:r>
              <a:rPr lang="fr-FR" altLang="fr-FR" sz="2000" dirty="0"/>
              <a:t>95% de </a:t>
            </a:r>
            <a:r>
              <a:rPr lang="fr-FR" altLang="fr-FR" sz="2000" dirty="0">
                <a:solidFill>
                  <a:schemeClr val="tx2"/>
                </a:solidFill>
              </a:rPr>
              <a:t>contrôle local</a:t>
            </a:r>
          </a:p>
          <a:p>
            <a:pPr eaLnBrk="1" hangingPunct="1"/>
            <a:r>
              <a:rPr lang="fr-FR" altLang="fr-FR" sz="2000" dirty="0"/>
              <a:t>et 90% de </a:t>
            </a:r>
            <a:r>
              <a:rPr lang="fr-FR" altLang="fr-FR" sz="2000" dirty="0">
                <a:solidFill>
                  <a:schemeClr val="tx2"/>
                </a:solidFill>
              </a:rPr>
              <a:t>conservation oculaire </a:t>
            </a:r>
            <a:r>
              <a:rPr lang="fr-FR" altLang="fr-FR" sz="2000" dirty="0"/>
              <a:t>à dix ans </a:t>
            </a:r>
          </a:p>
          <a:p>
            <a:pPr eaLnBrk="1" hangingPunct="1"/>
            <a:endParaRPr lang="fr-FR" altLang="fr-FR" sz="2000" dirty="0"/>
          </a:p>
          <a:p>
            <a:pPr eaLnBrk="1" hangingPunct="1"/>
            <a:r>
              <a:rPr lang="fr-FR" altLang="fr-FR" sz="2000" b="0" dirty="0"/>
              <a:t>Risque principal de rechute: taille de la tumeur</a:t>
            </a:r>
          </a:p>
          <a:p>
            <a:pPr eaLnBrk="1" hangingPunct="1"/>
            <a:endParaRPr lang="fr-FR" altLang="fr-FR" sz="2000" b="0" dirty="0"/>
          </a:p>
          <a:p>
            <a:pPr eaLnBrk="1" hangingPunct="1"/>
            <a:r>
              <a:rPr lang="fr-FR" altLang="fr-FR" sz="2000" b="0" dirty="0"/>
              <a:t>Causes d’énucléation secondaire: rechute ou GNV</a:t>
            </a:r>
          </a:p>
          <a:p>
            <a:pPr eaLnBrk="1" hangingPunct="1"/>
            <a:endParaRPr lang="fr-FR" altLang="fr-FR" sz="2000" dirty="0"/>
          </a:p>
          <a:p>
            <a:pPr eaLnBrk="1" hangingPunct="1"/>
            <a:r>
              <a:rPr lang="fr-FR" altLang="fr-FR" sz="2000" dirty="0">
                <a:solidFill>
                  <a:schemeClr val="tx2"/>
                </a:solidFill>
                <a:highlight>
                  <a:srgbClr val="FFFF00"/>
                </a:highlight>
              </a:rPr>
              <a:t>Survie globale </a:t>
            </a:r>
            <a:r>
              <a:rPr lang="fr-FR" altLang="fr-FR" sz="2000" dirty="0">
                <a:highlight>
                  <a:srgbClr val="FFFF00"/>
                </a:highlight>
              </a:rPr>
              <a:t>à 10 ans : ~60-65%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>
            <a:extLst>
              <a:ext uri="{FF2B5EF4-FFF2-40B4-BE49-F238E27FC236}">
                <a16:creationId xmlns:a16="http://schemas.microsoft.com/office/drawing/2014/main" id="{176E52C6-E784-0C4E-97CE-1829A3EA19D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42400" y="195496"/>
            <a:ext cx="8077200" cy="838200"/>
          </a:xfrm>
        </p:spPr>
        <p:txBody>
          <a:bodyPr/>
          <a:lstStyle/>
          <a:p>
            <a:pPr algn="ctr" eaLnBrk="1" hangingPunct="1"/>
            <a:r>
              <a:rPr lang="fr-FR" altLang="fr-FR" sz="2800" dirty="0"/>
              <a:t>Complications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0DEA2F6-EC20-4D40-B709-4E930E9FECEA}"/>
              </a:ext>
            </a:extLst>
          </p:cNvPr>
          <p:cNvSpPr txBox="1"/>
          <p:nvPr/>
        </p:nvSpPr>
        <p:spPr>
          <a:xfrm>
            <a:off x="3828405" y="2074465"/>
            <a:ext cx="4636206" cy="18774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altLang="fr-FR" sz="2000" kern="0" dirty="0">
                <a:solidFill>
                  <a:srgbClr val="C00000"/>
                </a:solidFill>
                <a:latin typeface="Helvetica"/>
              </a:rPr>
              <a:t>Rétinopathie / </a:t>
            </a:r>
            <a:r>
              <a:rPr lang="fr-FR" altLang="fr-FR" sz="2000" kern="0" dirty="0" err="1">
                <a:solidFill>
                  <a:srgbClr val="C00000"/>
                </a:solidFill>
                <a:latin typeface="Helvetica"/>
              </a:rPr>
              <a:t>Maculopathie</a:t>
            </a:r>
            <a:r>
              <a:rPr lang="fr-FR" altLang="fr-FR" sz="2000" kern="0" dirty="0">
                <a:solidFill>
                  <a:srgbClr val="C00000"/>
                </a:solidFill>
                <a:latin typeface="Helvetica"/>
              </a:rPr>
              <a:t> </a:t>
            </a:r>
            <a:r>
              <a:rPr lang="fr-FR" altLang="fr-FR" sz="2000" kern="0" dirty="0" err="1">
                <a:solidFill>
                  <a:srgbClr val="C00000"/>
                </a:solidFill>
                <a:latin typeface="Helvetica"/>
              </a:rPr>
              <a:t>radique</a:t>
            </a:r>
            <a:endParaRPr lang="fr-FR" altLang="fr-FR" sz="2000" kern="0" dirty="0">
              <a:solidFill>
                <a:srgbClr val="C00000"/>
              </a:solidFill>
              <a:latin typeface="Helvetica"/>
            </a:endParaRP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altLang="fr-FR" sz="2000" kern="0" dirty="0" err="1">
                <a:solidFill>
                  <a:srgbClr val="C00000"/>
                </a:solidFill>
                <a:latin typeface="Helvetica"/>
              </a:rPr>
              <a:t>Papillopathie</a:t>
            </a:r>
            <a:r>
              <a:rPr lang="fr-FR" altLang="fr-FR" sz="2000" kern="0" dirty="0">
                <a:solidFill>
                  <a:srgbClr val="C00000"/>
                </a:solidFill>
                <a:latin typeface="Helvetica"/>
              </a:rPr>
              <a:t> </a:t>
            </a:r>
            <a:r>
              <a:rPr lang="fr-FR" altLang="fr-FR" sz="2000" kern="0" dirty="0" err="1">
                <a:solidFill>
                  <a:srgbClr val="C00000"/>
                </a:solidFill>
                <a:latin typeface="Helvetica"/>
              </a:rPr>
              <a:t>radique</a:t>
            </a:r>
            <a:endParaRPr lang="en-US" altLang="fr-FR" sz="2800" dirty="0">
              <a:solidFill>
                <a:srgbClr val="C00000"/>
              </a:solidFill>
              <a:latin typeface="Helvetica" charset="0"/>
            </a:endParaRP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fr-FR" sz="2000" kern="0" dirty="0" err="1">
                <a:solidFill>
                  <a:srgbClr val="C00000"/>
                </a:solidFill>
                <a:latin typeface="Helvetica"/>
              </a:rPr>
              <a:t>Cataracte</a:t>
            </a:r>
            <a:endParaRPr lang="en-US" altLang="fr-FR" sz="2000" kern="0" dirty="0">
              <a:solidFill>
                <a:srgbClr val="C00000"/>
              </a:solidFill>
              <a:latin typeface="Helvetica"/>
            </a:endParaRP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fr-FR" sz="2000" kern="0" dirty="0" err="1">
                <a:solidFill>
                  <a:srgbClr val="C00000"/>
                </a:solidFill>
                <a:latin typeface="Helvetica"/>
              </a:rPr>
              <a:t>Sécheresse</a:t>
            </a:r>
            <a:r>
              <a:rPr lang="en-US" altLang="fr-FR" sz="2000" kern="0" dirty="0">
                <a:solidFill>
                  <a:srgbClr val="C00000"/>
                </a:solidFill>
                <a:latin typeface="Helvetica"/>
              </a:rPr>
              <a:t> </a:t>
            </a:r>
            <a:r>
              <a:rPr lang="en-US" altLang="fr-FR" sz="2000" kern="0" dirty="0" err="1">
                <a:solidFill>
                  <a:srgbClr val="C00000"/>
                </a:solidFill>
                <a:latin typeface="Helvetica"/>
              </a:rPr>
              <a:t>oculaire</a:t>
            </a:r>
            <a:endParaRPr lang="en-US" altLang="fr-FR" sz="2000" kern="0" dirty="0">
              <a:solidFill>
                <a:srgbClr val="C00000"/>
              </a:solidFill>
              <a:latin typeface="Helvetica"/>
            </a:endParaRP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fr-FR" sz="2000" kern="0" dirty="0" err="1">
                <a:solidFill>
                  <a:srgbClr val="C00000"/>
                </a:solidFill>
                <a:latin typeface="Helvetica"/>
              </a:rPr>
              <a:t>Glaucome</a:t>
            </a:r>
            <a:r>
              <a:rPr lang="en-US" altLang="fr-FR" sz="2000" kern="0" dirty="0">
                <a:solidFill>
                  <a:srgbClr val="C00000"/>
                </a:solidFill>
                <a:latin typeface="Helvetica"/>
              </a:rPr>
              <a:t> </a:t>
            </a:r>
            <a:r>
              <a:rPr lang="en-US" altLang="fr-FR" sz="2000" kern="0" dirty="0" err="1">
                <a:solidFill>
                  <a:srgbClr val="C00000"/>
                </a:solidFill>
                <a:latin typeface="Helvetica"/>
              </a:rPr>
              <a:t>néo-vasculaire</a:t>
            </a:r>
            <a:endParaRPr lang="en-US" altLang="fr-FR" sz="2000" kern="0" dirty="0">
              <a:solidFill>
                <a:srgbClr val="C00000"/>
              </a:solidFill>
              <a:latin typeface="Helvetica"/>
            </a:endParaRPr>
          </a:p>
        </p:txBody>
      </p:sp>
      <p:cxnSp>
        <p:nvCxnSpPr>
          <p:cNvPr id="51204" name="Connecteur droit avec flèche 3">
            <a:extLst>
              <a:ext uri="{FF2B5EF4-FFF2-40B4-BE49-F238E27FC236}">
                <a16:creationId xmlns:a16="http://schemas.microsoft.com/office/drawing/2014/main" id="{281E23FD-4057-1741-9080-9777587BC3F3}"/>
              </a:ext>
            </a:extLst>
          </p:cNvPr>
          <p:cNvCxnSpPr>
            <a:cxnSpLocks noChangeShapeType="1"/>
            <a:endCxn id="51205" idx="0"/>
          </p:cNvCxnSpPr>
          <p:nvPr/>
        </p:nvCxnSpPr>
        <p:spPr bwMode="auto">
          <a:xfrm flipH="1">
            <a:off x="3457040" y="3942866"/>
            <a:ext cx="1469072" cy="825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05" name="ZoneTexte 4">
            <a:extLst>
              <a:ext uri="{FF2B5EF4-FFF2-40B4-BE49-F238E27FC236}">
                <a16:creationId xmlns:a16="http://schemas.microsoft.com/office/drawing/2014/main" id="{7F43D43C-C9F2-7B45-8422-3DF3A1309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712" y="4768366"/>
            <a:ext cx="2954655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 b="1" dirty="0" err="1"/>
              <a:t>Dû</a:t>
            </a:r>
            <a:r>
              <a:rPr lang="en-US" altLang="fr-FR" sz="1800" b="1" dirty="0"/>
              <a:t> au </a:t>
            </a:r>
            <a:r>
              <a:rPr lang="en-US" altLang="fr-FR" sz="1800" b="1" dirty="0" err="1"/>
              <a:t>sd</a:t>
            </a:r>
            <a:r>
              <a:rPr lang="en-US" altLang="fr-FR" sz="1800" b="1" dirty="0"/>
              <a:t> </a:t>
            </a:r>
            <a:r>
              <a:rPr lang="en-US" altLang="fr-FR" sz="1800" b="1" dirty="0" err="1"/>
              <a:t>toxique</a:t>
            </a:r>
            <a:r>
              <a:rPr lang="en-US" altLang="fr-FR" sz="1800" b="1" dirty="0"/>
              <a:t> tumoral</a:t>
            </a:r>
          </a:p>
          <a:p>
            <a:r>
              <a:rPr lang="en-US" altLang="fr-FR" sz="1800" b="1" dirty="0"/>
              <a:t>(DR </a:t>
            </a:r>
            <a:r>
              <a:rPr lang="en-US" altLang="fr-FR" sz="1800" b="1" dirty="0" err="1"/>
              <a:t>exsudatif</a:t>
            </a:r>
            <a:r>
              <a:rPr lang="en-US" altLang="fr-FR" sz="1800" b="1" dirty="0"/>
              <a:t> </a:t>
            </a:r>
            <a:r>
              <a:rPr lang="en-US" altLang="fr-FR" sz="1800" b="1" dirty="0" err="1"/>
              <a:t>persistant</a:t>
            </a:r>
            <a:r>
              <a:rPr lang="en-US" altLang="fr-FR" sz="1800" b="1" dirty="0"/>
              <a:t>)</a:t>
            </a:r>
          </a:p>
        </p:txBody>
      </p:sp>
      <p:sp>
        <p:nvSpPr>
          <p:cNvPr id="51206" name="ZoneTexte 7">
            <a:extLst>
              <a:ext uri="{FF2B5EF4-FFF2-40B4-BE49-F238E27FC236}">
                <a16:creationId xmlns:a16="http://schemas.microsoft.com/office/drawing/2014/main" id="{0D7C3D0B-D23F-CF4F-8204-AC731C015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4768366"/>
            <a:ext cx="296747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 b="1" dirty="0" err="1"/>
              <a:t>Dû</a:t>
            </a:r>
            <a:r>
              <a:rPr lang="en-US" altLang="fr-FR" sz="1800" b="1" dirty="0"/>
              <a:t> </a:t>
            </a:r>
            <a:r>
              <a:rPr lang="en-US" altLang="fr-FR" sz="1800" b="1" dirty="0" err="1"/>
              <a:t>à</a:t>
            </a:r>
            <a:r>
              <a:rPr lang="en-US" altLang="fr-FR" sz="1800" b="1" dirty="0"/>
              <a:t> </a:t>
            </a:r>
            <a:r>
              <a:rPr lang="en-US" altLang="fr-FR" sz="1800" b="1" dirty="0" err="1"/>
              <a:t>rétinopathie</a:t>
            </a:r>
            <a:r>
              <a:rPr lang="en-US" altLang="fr-FR" sz="1800" b="1" dirty="0"/>
              <a:t> </a:t>
            </a:r>
            <a:r>
              <a:rPr lang="en-US" altLang="fr-FR" sz="1800" b="1" dirty="0" err="1"/>
              <a:t>radique</a:t>
            </a:r>
            <a:endParaRPr lang="en-US" altLang="fr-FR" sz="1800" b="1" dirty="0"/>
          </a:p>
        </p:txBody>
      </p:sp>
      <p:cxnSp>
        <p:nvCxnSpPr>
          <p:cNvPr id="51207" name="Connecteur droit avec flèche 8">
            <a:extLst>
              <a:ext uri="{FF2B5EF4-FFF2-40B4-BE49-F238E27FC236}">
                <a16:creationId xmlns:a16="http://schemas.microsoft.com/office/drawing/2014/main" id="{5EF965C3-55D4-6540-BD89-F0DFDC2F0DB6}"/>
              </a:ext>
            </a:extLst>
          </p:cNvPr>
          <p:cNvCxnSpPr>
            <a:cxnSpLocks noChangeShapeType="1"/>
            <a:endCxn id="51206" idx="0"/>
          </p:cNvCxnSpPr>
          <p:nvPr/>
        </p:nvCxnSpPr>
        <p:spPr bwMode="auto">
          <a:xfrm>
            <a:off x="5364088" y="3960328"/>
            <a:ext cx="1483740" cy="808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13D10679-8174-1543-B02C-2069EF114409}"/>
              </a:ext>
            </a:extLst>
          </p:cNvPr>
          <p:cNvSpPr txBox="1"/>
          <p:nvPr/>
        </p:nvSpPr>
        <p:spPr>
          <a:xfrm>
            <a:off x="-612576" y="2087165"/>
            <a:ext cx="434125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fr-FR" altLang="fr-FR" sz="2000" b="1" kern="0" dirty="0">
                <a:solidFill>
                  <a:srgbClr val="4D4D4D"/>
                </a:solidFill>
                <a:latin typeface="Helvetica"/>
              </a:rPr>
              <a:t>		Complications fréquentes:</a:t>
            </a:r>
          </a:p>
        </p:txBody>
      </p:sp>
    </p:spTree>
    <p:extLst>
      <p:ext uri="{BB962C8B-B14F-4D97-AF65-F5344CB8AC3E}">
        <p14:creationId xmlns:p14="http://schemas.microsoft.com/office/powerpoint/2010/main" val="105611274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5" name="Object 2">
            <a:extLst>
              <a:ext uri="{FF2B5EF4-FFF2-40B4-BE49-F238E27FC236}">
                <a16:creationId xmlns:a16="http://schemas.microsoft.com/office/drawing/2014/main" id="{36F67A92-DE79-1B41-ADAF-8015CC81E8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095200"/>
              </p:ext>
            </p:extLst>
          </p:nvPr>
        </p:nvGraphicFramePr>
        <p:xfrm>
          <a:off x="533400" y="965853"/>
          <a:ext cx="8438009" cy="4755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7353300" imgH="4152900" progId="">
                  <p:embed/>
                </p:oleObj>
              </mc:Choice>
              <mc:Fallback>
                <p:oleObj r:id="rId3" imgW="7353300" imgH="415290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965853"/>
                        <a:ext cx="8438009" cy="47554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6" name="Rectangle 2">
            <a:extLst>
              <a:ext uri="{FF2B5EF4-FFF2-40B4-BE49-F238E27FC236}">
                <a16:creationId xmlns:a16="http://schemas.microsoft.com/office/drawing/2014/main" id="{7B6B1DB9-7D40-DA47-9167-EC1CF9B3186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33400" y="139675"/>
            <a:ext cx="8077200" cy="838200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Complications post protonthérapie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7A3905E-B5FA-7178-4680-0AD3FC1AD642}"/>
              </a:ext>
            </a:extLst>
          </p:cNvPr>
          <p:cNvSpPr txBox="1">
            <a:spLocks noChangeArrowheads="1"/>
          </p:cNvSpPr>
          <p:nvPr/>
        </p:nvSpPr>
        <p:spPr>
          <a:xfrm>
            <a:off x="490171" y="283749"/>
            <a:ext cx="8163658" cy="109233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FR" sz="3300" dirty="0"/>
              <a:t>Que se passe-t-il en l’absence de traitement?</a:t>
            </a:r>
          </a:p>
          <a:p>
            <a:pPr algn="ctr">
              <a:defRPr/>
            </a:pPr>
            <a:r>
              <a:rPr lang="fr-FR" sz="3300" dirty="0"/>
              <a:t>Évolution naturelle du mélanome choroïdien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992AF35-8D12-E992-71F1-14CECD14F7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2420888"/>
            <a:ext cx="2816907" cy="2268252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47E3CED2-A9A9-2256-BDAD-C2E72F3C062C}"/>
              </a:ext>
            </a:extLst>
          </p:cNvPr>
          <p:cNvGrpSpPr/>
          <p:nvPr/>
        </p:nvGrpSpPr>
        <p:grpSpPr>
          <a:xfrm>
            <a:off x="3822646" y="2420888"/>
            <a:ext cx="4362983" cy="2268251"/>
            <a:chOff x="5117981" y="3155987"/>
            <a:chExt cx="4847761" cy="252028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D81F5AA-1CF0-44DC-ED41-4AD823F930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17981" y="3155987"/>
              <a:ext cx="2476525" cy="252028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71319AF-8CA3-5921-BE3A-8800EAFB5C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06478" y="3155987"/>
              <a:ext cx="2159264" cy="2520280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67D3190B-3198-BE1F-DFD6-B15303FF9093}"/>
              </a:ext>
            </a:extLst>
          </p:cNvPr>
          <p:cNvSpPr txBox="1"/>
          <p:nvPr/>
        </p:nvSpPr>
        <p:spPr>
          <a:xfrm>
            <a:off x="1293576" y="1573724"/>
            <a:ext cx="68194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dirty="0"/>
              <a:t>Diagnostic d’un </a:t>
            </a:r>
            <a:r>
              <a:rPr lang="fr-FR" sz="2100" dirty="0">
                <a:solidFill>
                  <a:srgbClr val="C00000"/>
                </a:solidFill>
              </a:rPr>
              <a:t>mélanome choroïdien </a:t>
            </a:r>
            <a:r>
              <a:rPr lang="fr-FR" sz="2100" dirty="0"/>
              <a:t>en 2014</a:t>
            </a:r>
          </a:p>
          <a:p>
            <a:r>
              <a:rPr lang="fr-FR" sz="2100" dirty="0"/>
              <a:t>Refus de traitement, perdu de vue, puis revient en 2018</a:t>
            </a:r>
          </a:p>
        </p:txBody>
      </p:sp>
    </p:spTree>
    <p:extLst>
      <p:ext uri="{BB962C8B-B14F-4D97-AF65-F5344CB8AC3E}">
        <p14:creationId xmlns:p14="http://schemas.microsoft.com/office/powerpoint/2010/main" val="14066531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>
            <a:extLst>
              <a:ext uri="{FF2B5EF4-FFF2-40B4-BE49-F238E27FC236}">
                <a16:creationId xmlns:a16="http://schemas.microsoft.com/office/drawing/2014/main" id="{F19265E5-A69C-BF42-93EE-668E6136B15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611188" y="90488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Suivi oculaire: à vie</a:t>
            </a:r>
          </a:p>
        </p:txBody>
      </p:sp>
      <p:sp>
        <p:nvSpPr>
          <p:cNvPr id="54274" name="Rectangle 3">
            <a:extLst>
              <a:ext uri="{FF2B5EF4-FFF2-40B4-BE49-F238E27FC236}">
                <a16:creationId xmlns:a16="http://schemas.microsoft.com/office/drawing/2014/main" id="{52B90780-45BA-4D4D-9231-DF9CC06558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1188" y="2933700"/>
            <a:ext cx="8532812" cy="2073275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fr-FR" altLang="fr-FR" b="0"/>
              <a:t>AV, TO</a:t>
            </a:r>
          </a:p>
          <a:p>
            <a:pPr eaLnBrk="1" hangingPunct="1">
              <a:buFontTx/>
              <a:buChar char="•"/>
            </a:pPr>
            <a:r>
              <a:rPr lang="fr-FR" altLang="fr-FR" b="0"/>
              <a:t>LAF</a:t>
            </a:r>
          </a:p>
          <a:p>
            <a:pPr eaLnBrk="1" hangingPunct="1">
              <a:buFontTx/>
              <a:buChar char="•"/>
            </a:pPr>
            <a:r>
              <a:rPr lang="fr-FR" altLang="fr-FR" b="0"/>
              <a:t>Fond d’œil + rétinophotos</a:t>
            </a:r>
          </a:p>
          <a:p>
            <a:pPr eaLnBrk="1" hangingPunct="1">
              <a:buFontTx/>
              <a:buChar char="•"/>
            </a:pPr>
            <a:r>
              <a:rPr lang="fr-FR" altLang="fr-FR" b="0"/>
              <a:t>Angio fluorescéine à la demande </a:t>
            </a:r>
            <a:r>
              <a:rPr lang="fr-FR" altLang="fr-FR" sz="1400" b="0"/>
              <a:t>(bilan maculopathie et territoires ischémiques)</a:t>
            </a:r>
            <a:endParaRPr lang="fr-FR" altLang="fr-FR" b="0"/>
          </a:p>
          <a:p>
            <a:pPr eaLnBrk="1" hangingPunct="1">
              <a:buFontTx/>
              <a:buChar char="•"/>
            </a:pPr>
            <a:r>
              <a:rPr lang="fr-FR" altLang="fr-FR" b="0"/>
              <a:t>Echo B (consultations onco-ophtalmo)</a:t>
            </a:r>
          </a:p>
        </p:txBody>
      </p:sp>
      <p:sp>
        <p:nvSpPr>
          <p:cNvPr id="54275" name="ZoneTexte 1">
            <a:extLst>
              <a:ext uri="{FF2B5EF4-FFF2-40B4-BE49-F238E27FC236}">
                <a16:creationId xmlns:a16="http://schemas.microsoft.com/office/drawing/2014/main" id="{EC5CEF82-80DF-B445-8F34-F8F4C6973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286" y="5048220"/>
            <a:ext cx="5917004" cy="40011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2000" dirty="0">
                <a:solidFill>
                  <a:srgbClr val="FF0000"/>
                </a:solidFill>
              </a:rPr>
              <a:t>+ </a:t>
            </a:r>
            <a:r>
              <a:rPr lang="en-US" altLang="fr-FR" sz="2000" b="1" dirty="0" err="1">
                <a:solidFill>
                  <a:srgbClr val="FF0000"/>
                </a:solidFill>
              </a:rPr>
              <a:t>échographie</a:t>
            </a:r>
            <a:r>
              <a:rPr lang="en-US" altLang="fr-FR" sz="2000" b="1" dirty="0">
                <a:solidFill>
                  <a:srgbClr val="FF0000"/>
                </a:solidFill>
              </a:rPr>
              <a:t> </a:t>
            </a:r>
            <a:r>
              <a:rPr lang="en-US" altLang="fr-FR" sz="2000" b="1" dirty="0" err="1">
                <a:solidFill>
                  <a:srgbClr val="FF0000"/>
                </a:solidFill>
              </a:rPr>
              <a:t>ou</a:t>
            </a:r>
            <a:r>
              <a:rPr lang="en-US" altLang="fr-FR" sz="2000" b="1" dirty="0">
                <a:solidFill>
                  <a:srgbClr val="FF0000"/>
                </a:solidFill>
              </a:rPr>
              <a:t> IRM </a:t>
            </a:r>
            <a:r>
              <a:rPr lang="en-US" altLang="fr-FR" sz="2000" b="1" dirty="0" err="1">
                <a:solidFill>
                  <a:srgbClr val="FF0000"/>
                </a:solidFill>
              </a:rPr>
              <a:t>hépatique</a:t>
            </a:r>
            <a:r>
              <a:rPr lang="en-US" altLang="fr-FR" sz="2000" b="1" dirty="0">
                <a:solidFill>
                  <a:srgbClr val="FF0000"/>
                </a:solidFill>
              </a:rPr>
              <a:t> </a:t>
            </a:r>
            <a:r>
              <a:rPr lang="en-US" altLang="fr-FR" sz="2000" dirty="0" err="1">
                <a:solidFill>
                  <a:srgbClr val="FF0000"/>
                </a:solidFill>
              </a:rPr>
              <a:t>tous</a:t>
            </a:r>
            <a:r>
              <a:rPr lang="en-US" altLang="fr-FR" sz="2000" dirty="0">
                <a:solidFill>
                  <a:srgbClr val="FF0000"/>
                </a:solidFill>
              </a:rPr>
              <a:t> les 6 </a:t>
            </a:r>
            <a:r>
              <a:rPr lang="en-US" altLang="fr-FR" sz="2000" dirty="0" err="1">
                <a:solidFill>
                  <a:srgbClr val="FF0000"/>
                </a:solidFill>
              </a:rPr>
              <a:t>mois</a:t>
            </a:r>
            <a:endParaRPr lang="en-US" altLang="fr-FR" sz="2000" dirty="0">
              <a:solidFill>
                <a:srgbClr val="FF0000"/>
              </a:solidFill>
            </a:endParaRPr>
          </a:p>
        </p:txBody>
      </p:sp>
      <p:sp>
        <p:nvSpPr>
          <p:cNvPr id="54276" name="ZoneTexte 2">
            <a:extLst>
              <a:ext uri="{FF2B5EF4-FFF2-40B4-BE49-F238E27FC236}">
                <a16:creationId xmlns:a16="http://schemas.microsoft.com/office/drawing/2014/main" id="{1C7D6029-9D3A-044E-9AC8-80DA23515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938213"/>
            <a:ext cx="60452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 u="sng"/>
              <a:t>Centre oncologique:</a:t>
            </a:r>
            <a:r>
              <a:rPr lang="en-US" altLang="fr-FR" sz="1800"/>
              <a:t>	6, 12, 18, 24 mois</a:t>
            </a:r>
          </a:p>
          <a:p>
            <a:r>
              <a:rPr lang="en-US" altLang="fr-FR" sz="1800"/>
              <a:t>			3 ans, 5 ans, 10 ans</a:t>
            </a:r>
          </a:p>
          <a:p>
            <a:endParaRPr lang="en-US" altLang="fr-FR" sz="1800"/>
          </a:p>
          <a:p>
            <a:r>
              <a:rPr lang="en-US" altLang="fr-FR" sz="1800" u="sng"/>
              <a:t>Ophtalmologiste référent:</a:t>
            </a:r>
            <a:r>
              <a:rPr lang="en-US" altLang="fr-FR" sz="1800"/>
              <a:t> 	tous les 3 mois jusqu’à 2 ans</a:t>
            </a:r>
          </a:p>
          <a:p>
            <a:r>
              <a:rPr lang="en-US" altLang="fr-FR" sz="1800"/>
              <a:t>			tous les 6 mois jusqu’à 10 ans</a:t>
            </a:r>
          </a:p>
          <a:p>
            <a:r>
              <a:rPr lang="en-US" altLang="fr-FR" sz="1800"/>
              <a:t>			puis tous les ans	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IM001221">
            <a:extLst>
              <a:ext uri="{FF2B5EF4-FFF2-40B4-BE49-F238E27FC236}">
                <a16:creationId xmlns:a16="http://schemas.microsoft.com/office/drawing/2014/main" id="{F74F2363-F74A-2B40-9231-4323F123D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307" y="1189692"/>
            <a:ext cx="4873385" cy="3655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FF7DAA3-D7E1-8441-8276-A42350D6B663}"/>
              </a:ext>
            </a:extLst>
          </p:cNvPr>
          <p:cNvSpPr/>
          <p:nvPr/>
        </p:nvSpPr>
        <p:spPr>
          <a:xfrm>
            <a:off x="755576" y="4869160"/>
            <a:ext cx="863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Bef>
                <a:spcPct val="20000"/>
              </a:spcBef>
              <a:buClr>
                <a:srgbClr val="93A299"/>
              </a:buClr>
              <a:buSzPct val="85000"/>
              <a:buFont typeface="Wingdings" pitchFamily="2" charset="2"/>
              <a:buChar char="à"/>
            </a:pPr>
            <a:r>
              <a:rPr lang="fr-FR" altLang="fr-FR" sz="2000" dirty="0">
                <a:solidFill>
                  <a:srgbClr val="292934"/>
                </a:solidFill>
                <a:latin typeface="Arial" panose="020B0604020202020204" pitchFamily="34" charset="0"/>
                <a:ea typeface="ＭＳ Ｐゴシック"/>
              </a:rPr>
              <a:t>Devant tout </a:t>
            </a:r>
            <a:r>
              <a:rPr lang="fr-FR" altLang="fr-FR" sz="2000" dirty="0">
                <a:solidFill>
                  <a:srgbClr val="C00000"/>
                </a:solidFill>
                <a:latin typeface="Arial" panose="020B0604020202020204" pitchFamily="34" charset="0"/>
                <a:ea typeface="ＭＳ Ｐゴシック"/>
              </a:rPr>
              <a:t>DR sans déhiscence retrouvée:</a:t>
            </a:r>
          </a:p>
          <a:p>
            <a:pPr>
              <a:spcBef>
                <a:spcPct val="20000"/>
              </a:spcBef>
              <a:buClr>
                <a:srgbClr val="93A299"/>
              </a:buClr>
              <a:buSzPct val="85000"/>
            </a:pPr>
            <a:r>
              <a:rPr lang="fr-FR" altLang="fr-FR" sz="2000" dirty="0">
                <a:solidFill>
                  <a:srgbClr val="292934"/>
                </a:solidFill>
                <a:latin typeface="Arial" panose="020B0604020202020204" pitchFamily="34" charset="0"/>
                <a:ea typeface="ＭＳ Ｐゴシック"/>
              </a:rPr>
              <a:t>		éliminer une tumeur par </a:t>
            </a:r>
            <a:r>
              <a:rPr lang="fr-FR" altLang="fr-FR" sz="2000" dirty="0">
                <a:solidFill>
                  <a:srgbClr val="292934"/>
                </a:solidFill>
                <a:highlight>
                  <a:srgbClr val="FFFF00"/>
                </a:highlight>
                <a:latin typeface="Arial" panose="020B0604020202020204" pitchFamily="34" charset="0"/>
                <a:ea typeface="ＭＳ Ｐゴシック"/>
              </a:rPr>
              <a:t>écho B</a:t>
            </a:r>
            <a:endParaRPr lang="fr-FR" altLang="fr-FR" sz="2000" dirty="0">
              <a:solidFill>
                <a:srgbClr val="292934"/>
              </a:solidFill>
              <a:latin typeface="Arial" panose="020B0604020202020204" pitchFamily="34" charset="0"/>
              <a:ea typeface="ＭＳ Ｐゴシック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DA32E5-CE4C-CBBE-6ADB-56E1181B796D}"/>
              </a:ext>
            </a:extLst>
          </p:cNvPr>
          <p:cNvSpPr txBox="1">
            <a:spLocks noChangeArrowheads="1"/>
          </p:cNvSpPr>
          <p:nvPr/>
        </p:nvSpPr>
        <p:spPr>
          <a:xfrm>
            <a:off x="1331640" y="459318"/>
            <a:ext cx="6172200" cy="7429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FR" sz="3300" dirty="0">
                <a:solidFill>
                  <a:srgbClr val="C00000"/>
                </a:solidFill>
              </a:rPr>
              <a:t>Attention au DR exsudatif</a:t>
            </a:r>
          </a:p>
        </p:txBody>
      </p:sp>
    </p:spTree>
    <p:extLst>
      <p:ext uri="{BB962C8B-B14F-4D97-AF65-F5344CB8AC3E}">
        <p14:creationId xmlns:p14="http://schemas.microsoft.com/office/powerpoint/2010/main" val="217203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899781D-6D4E-B016-C269-056B0B825512}"/>
              </a:ext>
            </a:extLst>
          </p:cNvPr>
          <p:cNvSpPr txBox="1">
            <a:spLocks noChangeArrowheads="1"/>
          </p:cNvSpPr>
          <p:nvPr/>
        </p:nvSpPr>
        <p:spPr>
          <a:xfrm>
            <a:off x="1485900" y="408394"/>
            <a:ext cx="6172200" cy="7429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FR" sz="3300" dirty="0">
                <a:solidFill>
                  <a:srgbClr val="C00000"/>
                </a:solidFill>
              </a:rPr>
              <a:t>Ce qu’il ne faut pas faire !!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FBFFEA8-F37D-49C2-3D5E-C312487216E8}"/>
              </a:ext>
            </a:extLst>
          </p:cNvPr>
          <p:cNvSpPr txBox="1">
            <a:spLocks noChangeArrowheads="1"/>
          </p:cNvSpPr>
          <p:nvPr/>
        </p:nvSpPr>
        <p:spPr>
          <a:xfrm>
            <a:off x="654627" y="1143400"/>
            <a:ext cx="7208025" cy="3657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altLang="fr-FR" sz="2100" dirty="0">
                <a:latin typeface="Arial" panose="020B0604020202020204" pitchFamily="34" charset="0"/>
              </a:rPr>
              <a:t>Chirurgie </a:t>
            </a:r>
            <a:r>
              <a:rPr lang="fr-FR" altLang="fr-FR" sz="2100" dirty="0" err="1">
                <a:latin typeface="Arial" panose="020B0604020202020204" pitchFamily="34" charset="0"/>
              </a:rPr>
              <a:t>vitréorétinienne</a:t>
            </a:r>
            <a:r>
              <a:rPr lang="fr-FR" altLang="fr-FR" sz="2100" dirty="0">
                <a:latin typeface="Arial" panose="020B0604020202020204" pitchFamily="34" charset="0"/>
              </a:rPr>
              <a:t> (ou filtrante </a:t>
            </a:r>
            <a:r>
              <a:rPr lang="fr-FR" altLang="fr-FR" sz="2100" dirty="0" err="1">
                <a:latin typeface="Arial" panose="020B0604020202020204" pitchFamily="34" charset="0"/>
              </a:rPr>
              <a:t>etc</a:t>
            </a:r>
            <a:r>
              <a:rPr lang="fr-FR" altLang="fr-FR" sz="2100" dirty="0">
                <a:latin typeface="Arial" panose="020B0604020202020204" pitchFamily="34" charset="0"/>
              </a:rPr>
              <a:t>) sur tumeur active</a:t>
            </a:r>
          </a:p>
          <a:p>
            <a:pPr marL="257175" indent="-257175"/>
            <a:endParaRPr lang="fr-FR" altLang="fr-FR" sz="2100" dirty="0">
              <a:latin typeface="Arial" panose="020B0604020202020204" pitchFamily="34" charset="0"/>
            </a:endParaRPr>
          </a:p>
          <a:p>
            <a:pPr marL="257175" indent="-257175"/>
            <a:endParaRPr lang="fr-FR" altLang="fr-FR" sz="2100" dirty="0">
              <a:latin typeface="Arial" panose="020B0604020202020204" pitchFamily="34" charset="0"/>
            </a:endParaRPr>
          </a:p>
          <a:p>
            <a:pPr marL="257175" indent="-257175"/>
            <a:endParaRPr lang="fr-FR" altLang="fr-FR" sz="2100" dirty="0">
              <a:latin typeface="Arial" panose="020B0604020202020204" pitchFamily="34" charset="0"/>
            </a:endParaRPr>
          </a:p>
          <a:p>
            <a:pPr marL="257175" indent="-257175"/>
            <a:endParaRPr lang="fr-FR" altLang="fr-FR" sz="2100" dirty="0">
              <a:latin typeface="Arial" panose="020B0604020202020204" pitchFamily="34" charset="0"/>
            </a:endParaRPr>
          </a:p>
          <a:p>
            <a:pPr marL="257175" indent="-257175"/>
            <a:endParaRPr lang="fr-FR" altLang="fr-FR" sz="2100" dirty="0">
              <a:latin typeface="Arial" panose="020B0604020202020204" pitchFamily="34" charset="0"/>
            </a:endParaRPr>
          </a:p>
          <a:p>
            <a:pPr marL="257175" indent="-257175"/>
            <a:endParaRPr lang="fr-FR" altLang="fr-FR" sz="21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fr-FR" altLang="fr-FR" sz="2100" dirty="0">
              <a:latin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94A8754-63F0-6DA1-B017-7EDC5AD8E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576" y="2076639"/>
            <a:ext cx="4584648" cy="345859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9279E9C-CC91-4B31-5FBF-66BFABF8C318}"/>
              </a:ext>
            </a:extLst>
          </p:cNvPr>
          <p:cNvSpPr txBox="1"/>
          <p:nvPr/>
        </p:nvSpPr>
        <p:spPr>
          <a:xfrm>
            <a:off x="4463989" y="5535235"/>
            <a:ext cx="16305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rgbClr val="00B050"/>
                </a:solidFill>
              </a:rPr>
              <a:t>Lemaitre et al </a:t>
            </a:r>
            <a:r>
              <a:rPr lang="fr-FR" sz="1050" i="1" dirty="0">
                <a:solidFill>
                  <a:srgbClr val="00B050"/>
                </a:solidFill>
              </a:rPr>
              <a:t>JFO</a:t>
            </a:r>
            <a:r>
              <a:rPr lang="fr-FR" sz="1050" dirty="0">
                <a:solidFill>
                  <a:srgbClr val="00B050"/>
                </a:solidFill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9820339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>
            <a:extLst>
              <a:ext uri="{FF2B5EF4-FFF2-40B4-BE49-F238E27FC236}">
                <a16:creationId xmlns:a16="http://schemas.microsoft.com/office/drawing/2014/main" id="{019CCBAB-5F79-BF4F-8493-BCED27A0743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33400" y="260350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Prévention / Traitement des complications 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7B3B00F-89B4-9B45-81FD-0B2CB9941F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3400" y="1341438"/>
            <a:ext cx="8077200" cy="381000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defRPr/>
            </a:pPr>
            <a:r>
              <a:rPr lang="fr-FR" altLang="fr-FR" dirty="0"/>
              <a:t>Prise en charge active des complications rétiniennes de la radiothérapie </a:t>
            </a:r>
          </a:p>
          <a:p>
            <a:pPr lvl="1" eaLnBrk="1" hangingPunct="1">
              <a:lnSpc>
                <a:spcPct val="140000"/>
              </a:lnSpc>
              <a:defRPr/>
            </a:pPr>
            <a:r>
              <a:rPr lang="fr-FR" altLang="fr-FR" u="sng" dirty="0">
                <a:sym typeface="Wingdings"/>
              </a:rPr>
              <a:t>Dès 6 mois post-traitement:</a:t>
            </a:r>
          </a:p>
          <a:p>
            <a:pPr lvl="1" eaLnBrk="1" hangingPunct="1">
              <a:lnSpc>
                <a:spcPct val="140000"/>
              </a:lnSpc>
              <a:defRPr/>
            </a:pPr>
            <a:endParaRPr lang="fr-FR" altLang="fr-FR" dirty="0">
              <a:sym typeface="Wingdings"/>
            </a:endParaRPr>
          </a:p>
          <a:p>
            <a:pPr marL="287338" lvl="1" indent="-285750" eaLnBrk="1" hangingPunct="1">
              <a:lnSpc>
                <a:spcPct val="140000"/>
              </a:lnSpc>
              <a:buFont typeface="Wingdings" pitchFamily="2" charset="2"/>
              <a:buChar char="à"/>
              <a:defRPr/>
            </a:pPr>
            <a:r>
              <a:rPr lang="fr-FR" altLang="fr-FR" dirty="0"/>
              <a:t>Laser sur les territoires ischémiques</a:t>
            </a:r>
          </a:p>
          <a:p>
            <a:pPr marL="287338" lvl="1" indent="-285750" eaLnBrk="1" hangingPunct="1">
              <a:lnSpc>
                <a:spcPct val="140000"/>
              </a:lnSpc>
              <a:buFont typeface="Wingdings" pitchFamily="2" charset="2"/>
              <a:buChar char="à"/>
              <a:defRPr/>
            </a:pPr>
            <a:endParaRPr lang="fr-FR" altLang="fr-FR" dirty="0"/>
          </a:p>
          <a:p>
            <a:pPr marL="287338" lvl="1" indent="-285750" eaLnBrk="1" hangingPunct="1">
              <a:lnSpc>
                <a:spcPct val="140000"/>
              </a:lnSpc>
              <a:buFont typeface="Wingdings" pitchFamily="2" charset="2"/>
              <a:buChar char="à"/>
              <a:defRPr/>
            </a:pPr>
            <a:r>
              <a:rPr lang="fr-FR" altLang="fr-FR" dirty="0"/>
              <a:t>IVT Anti-VEGF / corticostéroïdes (œdème maculaire)</a:t>
            </a:r>
          </a:p>
          <a:p>
            <a:pPr lvl="1" eaLnBrk="1" hangingPunct="1">
              <a:lnSpc>
                <a:spcPct val="140000"/>
              </a:lnSpc>
              <a:defRPr/>
            </a:pPr>
            <a:endParaRPr lang="fr-FR" altLang="fr-FR" dirty="0"/>
          </a:p>
          <a:p>
            <a:pPr marL="287338" lvl="1" indent="-285750" eaLnBrk="1" hangingPunct="1">
              <a:lnSpc>
                <a:spcPct val="140000"/>
              </a:lnSpc>
              <a:buFont typeface="Wingdings" charset="2"/>
              <a:buChar char="à"/>
              <a:defRPr/>
            </a:pPr>
            <a:r>
              <a:rPr lang="fr-FR" altLang="fr-FR" dirty="0"/>
              <a:t>Intervention sur cataracte, glaucome</a:t>
            </a:r>
          </a:p>
          <a:p>
            <a:pPr marL="287338" lvl="1" indent="-285750" eaLnBrk="1" hangingPunct="1">
              <a:lnSpc>
                <a:spcPct val="140000"/>
              </a:lnSpc>
              <a:buFont typeface="Wingdings" charset="2"/>
              <a:buChar char="à"/>
              <a:defRPr/>
            </a:pPr>
            <a:endParaRPr lang="fr-FR" altLang="fr-FR" dirty="0"/>
          </a:p>
          <a:p>
            <a:pPr marL="287338" lvl="1" indent="-285750" eaLnBrk="1" hangingPunct="1">
              <a:lnSpc>
                <a:spcPct val="140000"/>
              </a:lnSpc>
              <a:buFont typeface="Wingdings" charset="2"/>
              <a:buChar char="à"/>
              <a:defRPr/>
            </a:pPr>
            <a:r>
              <a:rPr lang="fr-FR" altLang="fr-FR" dirty="0"/>
              <a:t>Surveillance </a:t>
            </a:r>
            <a:r>
              <a:rPr lang="fr-FR" altLang="fr-FR" dirty="0" err="1"/>
              <a:t>rubéose</a:t>
            </a:r>
            <a:r>
              <a:rPr lang="fr-FR" altLang="fr-FR" dirty="0"/>
              <a:t> +++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5">
            <a:extLst>
              <a:ext uri="{FF2B5EF4-FFF2-40B4-BE49-F238E27FC236}">
                <a16:creationId xmlns:a16="http://schemas.microsoft.com/office/drawing/2014/main" id="{2D2129CB-72E4-7C48-B358-A409C1AC1FD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95288" y="188913"/>
            <a:ext cx="8077200" cy="838200"/>
          </a:xfrm>
        </p:spPr>
        <p:txBody>
          <a:bodyPr/>
          <a:lstStyle/>
          <a:p>
            <a:pPr algn="ctr" eaLnBrk="1" hangingPunct="1"/>
            <a:r>
              <a:rPr lang="en-US" altLang="fr-FR"/>
              <a:t>Rétinopathie radique</a:t>
            </a:r>
          </a:p>
        </p:txBody>
      </p:sp>
      <p:pic>
        <p:nvPicPr>
          <p:cNvPr id="56322" name="Picture 4" descr="IM000982">
            <a:extLst>
              <a:ext uri="{FF2B5EF4-FFF2-40B4-BE49-F238E27FC236}">
                <a16:creationId xmlns:a16="http://schemas.microsoft.com/office/drawing/2014/main" id="{869BF13B-3C23-1C47-B1BE-C3C5AC7A6BA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675" y="1341438"/>
            <a:ext cx="4262438" cy="3197225"/>
          </a:xfrm>
        </p:spPr>
      </p:pic>
      <p:pic>
        <p:nvPicPr>
          <p:cNvPr id="56323" name="Picture 2" descr="conduite04 14">
            <a:extLst>
              <a:ext uri="{FF2B5EF4-FFF2-40B4-BE49-F238E27FC236}">
                <a16:creationId xmlns:a16="http://schemas.microsoft.com/office/drawing/2014/main" id="{21621EA4-4B45-144E-A107-BBEE637F5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1350963"/>
            <a:ext cx="449580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4" descr="IM001832">
            <a:extLst>
              <a:ext uri="{FF2B5EF4-FFF2-40B4-BE49-F238E27FC236}">
                <a16:creationId xmlns:a16="http://schemas.microsoft.com/office/drawing/2014/main" id="{3FE2DAAA-60B2-2F41-8601-D128D6F64B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125538"/>
            <a:ext cx="5800725" cy="4351337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B27547DD-EC07-3E44-A6D6-5B7C189AEC33}"/>
              </a:ext>
            </a:extLst>
          </p:cNvPr>
          <p:cNvGrpSpPr/>
          <p:nvPr/>
        </p:nvGrpSpPr>
        <p:grpSpPr>
          <a:xfrm flipH="1">
            <a:off x="76200" y="1789483"/>
            <a:ext cx="3999785" cy="3944567"/>
            <a:chOff x="4304999" y="2641104"/>
            <a:chExt cx="3600559" cy="369121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8A29E3E4-4363-1B4D-AA8D-C62B43D46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6000" contras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4999" y="2729920"/>
              <a:ext cx="3600559" cy="3602398"/>
            </a:xfrm>
            <a:prstGeom prst="rect">
              <a:avLst/>
            </a:prstGeom>
          </p:spPr>
        </p:pic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48CD6815-38FD-474B-A4C1-748DE1FF202E}"/>
                </a:ext>
              </a:extLst>
            </p:cNvPr>
            <p:cNvSpPr/>
            <p:nvPr/>
          </p:nvSpPr>
          <p:spPr>
            <a:xfrm>
              <a:off x="4943872" y="2924944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584FABF4-A96E-EE4D-8646-7672DB6BE0D3}"/>
                </a:ext>
              </a:extLst>
            </p:cNvPr>
            <p:cNvSpPr/>
            <p:nvPr/>
          </p:nvSpPr>
          <p:spPr>
            <a:xfrm>
              <a:off x="4660032" y="2641104"/>
              <a:ext cx="2012032" cy="201203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1805BCBE-025B-CF46-88E8-289929F10FB7}"/>
              </a:ext>
            </a:extLst>
          </p:cNvPr>
          <p:cNvSpPr txBox="1"/>
          <p:nvPr/>
        </p:nvSpPr>
        <p:spPr>
          <a:xfrm>
            <a:off x="2075688" y="1031493"/>
            <a:ext cx="45913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000" dirty="0">
                <a:solidFill>
                  <a:srgbClr val="292934"/>
                </a:solidFill>
                <a:latin typeface="Calibri Light" panose="020F0502020204030204" pitchFamily="34" charset="0"/>
                <a:ea typeface="ＭＳ Ｐゴシック" panose="020B0600070205080204" pitchFamily="34" charset="-128"/>
                <a:cs typeface="Calibri Light" panose="020F0502020204030204" pitchFamily="34" charset="0"/>
              </a:rPr>
              <a:t>Marges de sécurité : 2,5 mm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9B617A7-C925-3414-0E46-70BB03DED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62959">
            <a:off x="4374712" y="1835082"/>
            <a:ext cx="4359484" cy="384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600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27001" y="3429000"/>
            <a:ext cx="87841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6"/>
            <a:endParaRPr lang="en-US" sz="2100" dirty="0">
              <a:sym typeface="Wingdings"/>
            </a:endParaRPr>
          </a:p>
          <a:p>
            <a:pPr marL="257175" indent="-257175">
              <a:buFont typeface="Wingdings" pitchFamily="2" charset="2"/>
              <a:buChar char="à"/>
            </a:pPr>
            <a:r>
              <a:rPr lang="en-US" sz="2100" u="sng" dirty="0" err="1">
                <a:sym typeface="Wingdings"/>
              </a:rPr>
              <a:t>Périphérie</a:t>
            </a:r>
            <a:r>
              <a:rPr lang="en-US" sz="2100" u="sng" dirty="0">
                <a:sym typeface="Wingdings"/>
              </a:rPr>
              <a:t>:</a:t>
            </a:r>
            <a:r>
              <a:rPr lang="en-US" sz="2100" dirty="0">
                <a:sym typeface="Wingdings"/>
              </a:rPr>
              <a:t> </a:t>
            </a:r>
            <a:r>
              <a:rPr lang="en-US" sz="2100" dirty="0" err="1">
                <a:sym typeface="Wingdings"/>
              </a:rPr>
              <a:t>ischémie</a:t>
            </a:r>
            <a:r>
              <a:rPr lang="en-US" sz="2100" dirty="0">
                <a:sym typeface="Wingdings"/>
              </a:rPr>
              <a:t>, </a:t>
            </a:r>
            <a:r>
              <a:rPr lang="en-US" sz="2100" dirty="0" err="1">
                <a:sym typeface="Wingdings"/>
              </a:rPr>
              <a:t>néovascularisation</a:t>
            </a:r>
            <a:r>
              <a:rPr lang="en-US" sz="2100" dirty="0">
                <a:sym typeface="Wingdings"/>
              </a:rPr>
              <a:t>, </a:t>
            </a:r>
            <a:r>
              <a:rPr lang="en-US" sz="2100" dirty="0">
                <a:solidFill>
                  <a:srgbClr val="C00000"/>
                </a:solidFill>
                <a:sym typeface="Wingdings"/>
              </a:rPr>
              <a:t>GNV</a:t>
            </a:r>
            <a:endParaRPr lang="en-US" sz="2100" dirty="0">
              <a:sym typeface="Wingdings"/>
            </a:endParaRPr>
          </a:p>
          <a:p>
            <a:pPr marL="3000375" lvl="8" indent="-257175">
              <a:buFont typeface="Wingdings" pitchFamily="2" charset="2"/>
              <a:buChar char="à"/>
            </a:pPr>
            <a:endParaRPr lang="en-US" sz="2100" dirty="0">
              <a:sym typeface="Wingdings"/>
            </a:endParaRPr>
          </a:p>
          <a:p>
            <a:pPr marL="2743200" lvl="8"/>
            <a:endParaRPr lang="en-US" sz="2100" dirty="0">
              <a:sym typeface="Wingdings"/>
            </a:endParaRPr>
          </a:p>
          <a:p>
            <a:pPr marL="3000375" lvl="8" indent="-257175">
              <a:buFont typeface="Wingdings" pitchFamily="2" charset="2"/>
              <a:buChar char="à"/>
            </a:pPr>
            <a:endParaRPr lang="en-US" sz="2100" dirty="0">
              <a:sym typeface="Wingdings"/>
            </a:endParaRPr>
          </a:p>
          <a:p>
            <a:pPr marL="257175" indent="-257175">
              <a:buFont typeface="Wingdings" pitchFamily="2" charset="2"/>
              <a:buChar char="à"/>
            </a:pPr>
            <a:r>
              <a:rPr lang="en-US" sz="2100" u="sng" dirty="0">
                <a:sym typeface="Wingdings"/>
              </a:rPr>
              <a:t>Macula:</a:t>
            </a:r>
            <a:r>
              <a:rPr lang="en-US" sz="2100" dirty="0">
                <a:sym typeface="Wingdings"/>
              </a:rPr>
              <a:t> anomalies </a:t>
            </a:r>
            <a:r>
              <a:rPr lang="en-US" sz="2100" dirty="0" err="1">
                <a:sym typeface="Wingdings"/>
              </a:rPr>
              <a:t>vasculaires</a:t>
            </a:r>
            <a:r>
              <a:rPr lang="en-US" sz="2100" dirty="0">
                <a:sym typeface="Wingdings"/>
              </a:rPr>
              <a:t>, </a:t>
            </a:r>
            <a:r>
              <a:rPr lang="en-US" sz="2100" dirty="0" err="1">
                <a:sym typeface="Wingdings"/>
              </a:rPr>
              <a:t>oedème</a:t>
            </a:r>
            <a:r>
              <a:rPr lang="en-US" sz="2100" dirty="0">
                <a:sym typeface="Wingdings"/>
              </a:rPr>
              <a:t> </a:t>
            </a:r>
            <a:r>
              <a:rPr lang="en-US" sz="2100" dirty="0" err="1">
                <a:sym typeface="Wingdings"/>
              </a:rPr>
              <a:t>maculaire</a:t>
            </a:r>
            <a:endParaRPr lang="en-US" sz="2100" dirty="0">
              <a:sym typeface="Wingding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A29218E-F18F-AB42-8F69-761E075AAFF5}"/>
              </a:ext>
            </a:extLst>
          </p:cNvPr>
          <p:cNvSpPr txBox="1"/>
          <p:nvPr/>
        </p:nvSpPr>
        <p:spPr>
          <a:xfrm>
            <a:off x="762196" y="920681"/>
            <a:ext cx="451758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 err="1">
                <a:solidFill>
                  <a:srgbClr val="7030A0"/>
                </a:solidFill>
                <a:latin typeface="+mj-lt"/>
              </a:rPr>
              <a:t>Rétinopathies</a:t>
            </a:r>
            <a:r>
              <a:rPr lang="en-US" sz="3300" dirty="0">
                <a:solidFill>
                  <a:srgbClr val="7030A0"/>
                </a:solidFill>
                <a:latin typeface="+mj-lt"/>
              </a:rPr>
              <a:t> </a:t>
            </a:r>
            <a:r>
              <a:rPr lang="en-US" sz="3300" dirty="0" err="1">
                <a:solidFill>
                  <a:srgbClr val="7030A0"/>
                </a:solidFill>
                <a:latin typeface="+mj-lt"/>
              </a:rPr>
              <a:t>radiques</a:t>
            </a:r>
            <a:endParaRPr lang="en-US" sz="3300" dirty="0">
              <a:latin typeface="+mj-lt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1460FFC-93D1-2B4E-A860-B6A4F2EFC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866" y="1563188"/>
            <a:ext cx="3381134" cy="286159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018EDA-8DC2-8947-9B7F-C4E82A40E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2574" y="5441609"/>
            <a:ext cx="3344735" cy="139513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86CB7CE-88B3-ED47-8800-53C229C75629}"/>
              </a:ext>
            </a:extLst>
          </p:cNvPr>
          <p:cNvSpPr txBox="1"/>
          <p:nvPr/>
        </p:nvSpPr>
        <p:spPr>
          <a:xfrm>
            <a:off x="63501" y="1620843"/>
            <a:ext cx="69214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2100" b="1" dirty="0">
              <a:solidFill>
                <a:srgbClr val="7030A0"/>
              </a:solidFill>
              <a:sym typeface="Wingdings"/>
            </a:endParaRPr>
          </a:p>
          <a:p>
            <a:pPr lvl="0"/>
            <a:r>
              <a:rPr lang="en-US" sz="2100" b="1" dirty="0">
                <a:solidFill>
                  <a:srgbClr val="7030A0"/>
                </a:solidFill>
                <a:sym typeface="Wingdings"/>
              </a:rPr>
              <a:t>		</a:t>
            </a:r>
          </a:p>
          <a:p>
            <a:pPr lvl="0"/>
            <a:r>
              <a:rPr lang="en-US" sz="2100" b="1" dirty="0" err="1">
                <a:solidFill>
                  <a:srgbClr val="7030A0"/>
                </a:solidFill>
                <a:sym typeface="Wingdings"/>
              </a:rPr>
              <a:t>Microangiopathie</a:t>
            </a:r>
            <a:r>
              <a:rPr lang="en-US" sz="2100" b="1" dirty="0">
                <a:solidFill>
                  <a:srgbClr val="7030A0"/>
                </a:solidFill>
                <a:sym typeface="Wingdings"/>
              </a:rPr>
              <a:t> </a:t>
            </a:r>
            <a:r>
              <a:rPr lang="en-US" sz="2100" b="1" u="sng" dirty="0">
                <a:solidFill>
                  <a:srgbClr val="7030A0"/>
                </a:solidFill>
                <a:sym typeface="Wingdings"/>
              </a:rPr>
              <a:t>progressive</a:t>
            </a:r>
            <a:r>
              <a:rPr lang="en-US" sz="2100" b="1" dirty="0">
                <a:solidFill>
                  <a:srgbClr val="7030A0"/>
                </a:solidFill>
                <a:sym typeface="Wingdings"/>
              </a:rPr>
              <a:t>, de </a:t>
            </a:r>
            <a:r>
              <a:rPr lang="en-US" sz="2100" b="1" dirty="0" err="1">
                <a:solidFill>
                  <a:srgbClr val="7030A0"/>
                </a:solidFill>
                <a:sym typeface="Wingdings"/>
              </a:rPr>
              <a:t>sévérité</a:t>
            </a:r>
            <a:r>
              <a:rPr lang="en-US" sz="2100" b="1" dirty="0">
                <a:solidFill>
                  <a:srgbClr val="7030A0"/>
                </a:solidFill>
                <a:sym typeface="Wingdings"/>
              </a:rPr>
              <a:t> </a:t>
            </a:r>
            <a:r>
              <a:rPr lang="en-US" sz="2100" b="1" u="sng" dirty="0">
                <a:solidFill>
                  <a:srgbClr val="7030A0"/>
                </a:solidFill>
                <a:sym typeface="Wingdings"/>
              </a:rPr>
              <a:t>variable</a:t>
            </a:r>
          </a:p>
        </p:txBody>
      </p:sp>
    </p:spTree>
    <p:extLst>
      <p:ext uri="{BB962C8B-B14F-4D97-AF65-F5344CB8AC3E}">
        <p14:creationId xmlns:p14="http://schemas.microsoft.com/office/powerpoint/2010/main" val="27356217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4" descr="IM001945">
            <a:extLst>
              <a:ext uri="{FF2B5EF4-FFF2-40B4-BE49-F238E27FC236}">
                <a16:creationId xmlns:a16="http://schemas.microsoft.com/office/drawing/2014/main" id="{6A349B76-4858-7043-8295-11AD7F20728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4675" y="1844675"/>
            <a:ext cx="3886200" cy="3133725"/>
          </a:xfrm>
        </p:spPr>
      </p:pic>
      <p:pic>
        <p:nvPicPr>
          <p:cNvPr id="58370" name="Picture 7" descr="IM001948">
            <a:extLst>
              <a:ext uri="{FF2B5EF4-FFF2-40B4-BE49-F238E27FC236}">
                <a16:creationId xmlns:a16="http://schemas.microsoft.com/office/drawing/2014/main" id="{C3C218B9-ED0A-C545-9BE8-00A5A190081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5175" y="1844675"/>
            <a:ext cx="3886200" cy="3133725"/>
          </a:xfr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B7917B92-FEC4-384A-89EE-BFEA198C3318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590550" y="188913"/>
            <a:ext cx="8077200" cy="83820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9pPr>
          </a:lstStyle>
          <a:p>
            <a:pPr algn="ctr" eaLnBrk="1" hangingPunct="1">
              <a:defRPr/>
            </a:pPr>
            <a:r>
              <a:rPr lang="en-US" altLang="fr-FR" kern="0" dirty="0" err="1"/>
              <a:t>Rétinopathie</a:t>
            </a:r>
            <a:r>
              <a:rPr lang="en-US" altLang="fr-FR" kern="0" dirty="0"/>
              <a:t> </a:t>
            </a:r>
            <a:r>
              <a:rPr lang="en-US" altLang="fr-FR" kern="0" dirty="0" err="1"/>
              <a:t>radique</a:t>
            </a:r>
            <a:r>
              <a:rPr lang="en-US" altLang="fr-FR" kern="0" dirty="0"/>
              <a:t>: </a:t>
            </a:r>
            <a:r>
              <a:rPr lang="en-US" altLang="fr-FR" b="0" kern="0" dirty="0" err="1"/>
              <a:t>néo-vaisseaux</a:t>
            </a:r>
            <a:endParaRPr lang="en-US" altLang="fr-FR" b="0" kern="0" dirty="0"/>
          </a:p>
        </p:txBody>
      </p:sp>
      <p:sp>
        <p:nvSpPr>
          <p:cNvPr id="58372" name="ZoneTexte 1">
            <a:extLst>
              <a:ext uri="{FF2B5EF4-FFF2-40B4-BE49-F238E27FC236}">
                <a16:creationId xmlns:a16="http://schemas.microsoft.com/office/drawing/2014/main" id="{AB5DAFFC-50D5-F94A-BEEC-EDF70E089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5341938"/>
            <a:ext cx="1827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>
                <a:sym typeface="Wingdings" pitchFamily="2" charset="2"/>
              </a:rPr>
              <a:t> PPR +++</a:t>
            </a:r>
            <a:endParaRPr lang="en-US" altLang="fr-F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4" descr="IM001631">
            <a:extLst>
              <a:ext uri="{FF2B5EF4-FFF2-40B4-BE49-F238E27FC236}">
                <a16:creationId xmlns:a16="http://schemas.microsoft.com/office/drawing/2014/main" id="{8C18301C-1872-264E-8EAF-8A17935E90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1268413"/>
            <a:ext cx="5800725" cy="4351337"/>
          </a:xfrm>
        </p:spPr>
      </p:pic>
      <p:sp>
        <p:nvSpPr>
          <p:cNvPr id="59394" name="ZoneTexte 1">
            <a:extLst>
              <a:ext uri="{FF2B5EF4-FFF2-40B4-BE49-F238E27FC236}">
                <a16:creationId xmlns:a16="http://schemas.microsoft.com/office/drawing/2014/main" id="{17A6D198-F6A6-7443-BE7E-92889CBD6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404813"/>
            <a:ext cx="5048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>
                <a:solidFill>
                  <a:schemeClr val="tx2"/>
                </a:solidFill>
              </a:rPr>
              <a:t>Hémorragie de la cicatrice tumorale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u pied de page 3">
            <a:extLst>
              <a:ext uri="{FF2B5EF4-FFF2-40B4-BE49-F238E27FC236}">
                <a16:creationId xmlns:a16="http://schemas.microsoft.com/office/drawing/2014/main" id="{7E2ABCEE-D164-E54F-93A6-D2D4ADB062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E254E078-6A34-B346-A203-BFDB239C168A}" type="slidenum">
              <a:rPr lang="fr-FR" altLang="fr-FR" sz="1200" smtClean="0">
                <a:solidFill>
                  <a:schemeClr val="bg1"/>
                </a:solidFill>
              </a:rPr>
              <a:pPr/>
              <a:t>4</a:t>
            </a:fld>
            <a:r>
              <a:rPr lang="fr-FR" altLang="fr-FR" sz="1200">
                <a:solidFill>
                  <a:schemeClr val="bg1"/>
                </a:solidFill>
              </a:rPr>
              <a:t> - Titre de la présentation - nom du département émetteur et/ ou rédacteur - 00/00/2005</a:t>
            </a:r>
          </a:p>
        </p:txBody>
      </p:sp>
      <p:sp>
        <p:nvSpPr>
          <p:cNvPr id="27650" name="Titre 4">
            <a:extLst>
              <a:ext uri="{FF2B5EF4-FFF2-40B4-BE49-F238E27FC236}">
                <a16:creationId xmlns:a16="http://schemas.microsoft.com/office/drawing/2014/main" id="{ED64382A-58A1-E142-9F86-2B9BA6890C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59113" y="2289175"/>
            <a:ext cx="3143250" cy="492125"/>
          </a:xfrm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fr-FR" altLang="fr-FR" sz="3200"/>
              <a:t>Protonthérapie  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Image 2">
            <a:extLst>
              <a:ext uri="{FF2B5EF4-FFF2-40B4-BE49-F238E27FC236}">
                <a16:creationId xmlns:a16="http://schemas.microsoft.com/office/drawing/2014/main" id="{63DAE6D3-9B27-824A-85FB-3FE7E87857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93"/>
          <a:stretch>
            <a:fillRect/>
          </a:stretch>
        </p:blipFill>
        <p:spPr bwMode="auto">
          <a:xfrm>
            <a:off x="-11113" y="765175"/>
            <a:ext cx="3816351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Image 3">
            <a:extLst>
              <a:ext uri="{FF2B5EF4-FFF2-40B4-BE49-F238E27FC236}">
                <a16:creationId xmlns:a16="http://schemas.microsoft.com/office/drawing/2014/main" id="{8D5F84E9-E581-8448-8CFE-84888D1423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7" t="25055" r="1962" b="42892"/>
          <a:stretch>
            <a:fillRect/>
          </a:stretch>
        </p:blipFill>
        <p:spPr bwMode="auto">
          <a:xfrm>
            <a:off x="3876675" y="765175"/>
            <a:ext cx="52609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ZoneTexte 4">
            <a:extLst>
              <a:ext uri="{FF2B5EF4-FFF2-40B4-BE49-F238E27FC236}">
                <a16:creationId xmlns:a16="http://schemas.microsoft.com/office/drawing/2014/main" id="{3343CC25-5DB0-8148-84AC-2B65BD736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8" y="6551613"/>
            <a:ext cx="2609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400"/>
              <a:t>Images L. Zografos, Lausanne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3F77B6-EB7B-8E47-A461-7322DF1AFFF6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14288" y="188913"/>
            <a:ext cx="8878192" cy="838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-16" charset="0"/>
              </a:defRPr>
            </a:lvl9pPr>
          </a:lstStyle>
          <a:p>
            <a:pPr algn="ctr" eaLnBrk="1" hangingPunct="1">
              <a:defRPr/>
            </a:pPr>
            <a:r>
              <a:rPr lang="en-US" altLang="fr-FR" kern="0" dirty="0" err="1"/>
              <a:t>Maculopathie</a:t>
            </a:r>
            <a:r>
              <a:rPr lang="en-US" altLang="fr-FR" kern="0" dirty="0"/>
              <a:t> </a:t>
            </a:r>
            <a:r>
              <a:rPr lang="en-US" altLang="fr-FR" kern="0" dirty="0" err="1"/>
              <a:t>radique</a:t>
            </a:r>
            <a:r>
              <a:rPr lang="en-US" altLang="fr-FR" kern="0" dirty="0"/>
              <a:t> : rarefaction du reseau </a:t>
            </a:r>
            <a:r>
              <a:rPr lang="en-US" altLang="fr-FR" kern="0" dirty="0" err="1"/>
              <a:t>capillaire</a:t>
            </a:r>
            <a:endParaRPr lang="en-US" altLang="fr-FR" kern="0" dirty="0"/>
          </a:p>
        </p:txBody>
      </p:sp>
      <p:pic>
        <p:nvPicPr>
          <p:cNvPr id="60421" name="Image 6">
            <a:extLst>
              <a:ext uri="{FF2B5EF4-FFF2-40B4-BE49-F238E27FC236}">
                <a16:creationId xmlns:a16="http://schemas.microsoft.com/office/drawing/2014/main" id="{7A8D831E-DFDA-D64B-946F-C52BE808B4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8" y="2997200"/>
            <a:ext cx="2443162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Image 7">
            <a:extLst>
              <a:ext uri="{FF2B5EF4-FFF2-40B4-BE49-F238E27FC236}">
                <a16:creationId xmlns:a16="http://schemas.microsoft.com/office/drawing/2014/main" id="{F2DDF24D-020E-C148-9B02-5227EC8B17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2997200"/>
            <a:ext cx="24399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3" name="ZoneTexte 1">
            <a:extLst>
              <a:ext uri="{FF2B5EF4-FFF2-40B4-BE49-F238E27FC236}">
                <a16:creationId xmlns:a16="http://schemas.microsoft.com/office/drawing/2014/main" id="{A7405DBE-D389-5F44-B74E-DDF2DFDCA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0075" y="5661025"/>
            <a:ext cx="4848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2000">
                <a:sym typeface="Wingdings" pitchFamily="2" charset="2"/>
              </a:rPr>
              <a:t> anti-VEGF / implant dexamethasone</a:t>
            </a:r>
            <a:r>
              <a:rPr lang="mr-IN" altLang="fr-FR" sz="2000">
                <a:sym typeface="Wingdings" pitchFamily="2" charset="2"/>
              </a:rPr>
              <a:t>…</a:t>
            </a:r>
            <a:endParaRPr lang="en-US" altLang="fr-FR" sz="2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088CFDC3-B199-CA4E-AD3C-E26C07C97257}"/>
              </a:ext>
            </a:extLst>
          </p:cNvPr>
          <p:cNvSpPr txBox="1"/>
          <p:nvPr/>
        </p:nvSpPr>
        <p:spPr>
          <a:xfrm>
            <a:off x="1619672" y="257899"/>
            <a:ext cx="55531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 err="1">
                <a:solidFill>
                  <a:srgbClr val="7030A0"/>
                </a:solidFill>
                <a:latin typeface="+mj-lt"/>
              </a:rPr>
              <a:t>Rétinopathie</a:t>
            </a:r>
            <a:r>
              <a:rPr lang="en-US" sz="3300" dirty="0">
                <a:solidFill>
                  <a:srgbClr val="7030A0"/>
                </a:solidFill>
                <a:latin typeface="+mj-lt"/>
              </a:rPr>
              <a:t>: </a:t>
            </a:r>
            <a:r>
              <a:rPr lang="en-US" sz="3300" dirty="0" err="1">
                <a:solidFill>
                  <a:srgbClr val="7030A0"/>
                </a:solidFill>
                <a:latin typeface="+mj-lt"/>
              </a:rPr>
              <a:t>perte</a:t>
            </a:r>
            <a:r>
              <a:rPr lang="en-US" sz="3300" dirty="0">
                <a:solidFill>
                  <a:srgbClr val="7030A0"/>
                </a:solidFill>
                <a:latin typeface="+mj-lt"/>
              </a:rPr>
              <a:t> </a:t>
            </a:r>
            <a:r>
              <a:rPr lang="en-US" sz="3300" dirty="0" err="1">
                <a:solidFill>
                  <a:srgbClr val="7030A0"/>
                </a:solidFill>
                <a:latin typeface="+mj-lt"/>
              </a:rPr>
              <a:t>capillaire</a:t>
            </a:r>
            <a:endParaRPr lang="en-US" sz="3300" dirty="0">
              <a:latin typeface="+mj-lt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569A83C-653E-FF62-5A22-B158BD6CBFB7}"/>
              </a:ext>
            </a:extLst>
          </p:cNvPr>
          <p:cNvGrpSpPr/>
          <p:nvPr/>
        </p:nvGrpSpPr>
        <p:grpSpPr>
          <a:xfrm>
            <a:off x="419251" y="870307"/>
            <a:ext cx="8305498" cy="5146132"/>
            <a:chOff x="4572000" y="3218482"/>
            <a:chExt cx="4489074" cy="278145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D21954B-BB15-3D4A-DCE9-5E7F035E8D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0" y="3241045"/>
              <a:ext cx="4489074" cy="2758892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4FE3B52F-C238-6C75-79F2-40EF5B95C382}"/>
                </a:ext>
              </a:extLst>
            </p:cNvPr>
            <p:cNvSpPr txBox="1"/>
            <p:nvPr/>
          </p:nvSpPr>
          <p:spPr>
            <a:xfrm>
              <a:off x="8350038" y="3218482"/>
              <a:ext cx="699474" cy="3160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dirty="0">
                  <a:solidFill>
                    <a:srgbClr val="FFFF00"/>
                  </a:solidFill>
                </a:rPr>
                <a:t>OCTA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75843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4" descr="IM001972">
            <a:extLst>
              <a:ext uri="{FF2B5EF4-FFF2-40B4-BE49-F238E27FC236}">
                <a16:creationId xmlns:a16="http://schemas.microsoft.com/office/drawing/2014/main" id="{CA7AEF7A-7A29-B64F-B2C2-BAE1972880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1916113"/>
            <a:ext cx="5329238" cy="3997325"/>
          </a:xfr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EE77BF0-0FB5-9847-AE4A-CF4C0B497F29}"/>
              </a:ext>
            </a:extLst>
          </p:cNvPr>
          <p:cNvSpPr txBox="1"/>
          <p:nvPr/>
        </p:nvSpPr>
        <p:spPr>
          <a:xfrm>
            <a:off x="2124075" y="260350"/>
            <a:ext cx="5145088" cy="1385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tx2"/>
                </a:solidFill>
                <a:latin typeface="Helvetica" charset="0"/>
              </a:rPr>
              <a:t>Cataracte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 post-</a:t>
            </a:r>
            <a:r>
              <a:rPr lang="en-US" dirty="0" err="1">
                <a:solidFill>
                  <a:schemeClr val="tx2"/>
                </a:solidFill>
                <a:latin typeface="Helvetica" charset="0"/>
              </a:rPr>
              <a:t>radique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:</a:t>
            </a:r>
          </a:p>
          <a:p>
            <a:pPr marL="342900" indent="-342900">
              <a:buFont typeface="Arial" charset="0"/>
              <a:buChar char="•"/>
              <a:defRPr/>
            </a:pPr>
            <a:r>
              <a:rPr lang="en-US" sz="2000" dirty="0" err="1">
                <a:latin typeface="Helvetica" charset="0"/>
              </a:rPr>
              <a:t>synéchies</a:t>
            </a:r>
            <a:endParaRPr lang="en-US" sz="2000" dirty="0">
              <a:latin typeface="Helvetica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r>
              <a:rPr lang="en-US" sz="2000" dirty="0" err="1">
                <a:latin typeface="Helvetica" charset="0"/>
              </a:rPr>
              <a:t>cicatrice</a:t>
            </a:r>
            <a:r>
              <a:rPr lang="en-US" sz="2000" dirty="0">
                <a:latin typeface="Helvetica" charset="0"/>
              </a:rPr>
              <a:t> </a:t>
            </a:r>
            <a:r>
              <a:rPr lang="en-US" sz="2000" dirty="0" err="1">
                <a:latin typeface="Helvetica" charset="0"/>
              </a:rPr>
              <a:t>tumorale</a:t>
            </a:r>
            <a:r>
              <a:rPr lang="en-US" sz="2000" dirty="0">
                <a:latin typeface="Helvetica" charset="0"/>
              </a:rPr>
              <a:t> au contact du </a:t>
            </a:r>
            <a:r>
              <a:rPr lang="en-US" sz="2000" dirty="0" err="1">
                <a:latin typeface="Helvetica" charset="0"/>
              </a:rPr>
              <a:t>cristallin</a:t>
            </a:r>
            <a:endParaRPr lang="en-US" sz="2000" dirty="0">
              <a:latin typeface="Helvetica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r>
              <a:rPr lang="en-US" sz="2000" dirty="0" err="1">
                <a:latin typeface="Helvetica" charset="0"/>
              </a:rPr>
              <a:t>mauvaise</a:t>
            </a:r>
            <a:r>
              <a:rPr lang="en-US" sz="2000" dirty="0">
                <a:latin typeface="Helvetica" charset="0"/>
              </a:rPr>
              <a:t> dilatation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>
            <a:extLst>
              <a:ext uri="{FF2B5EF4-FFF2-40B4-BE49-F238E27FC236}">
                <a16:creationId xmlns:a16="http://schemas.microsoft.com/office/drawing/2014/main" id="{E96234B9-8D22-FE49-B450-18AF3411370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Papillopathie radique </a:t>
            </a:r>
          </a:p>
        </p:txBody>
      </p:sp>
      <p:sp>
        <p:nvSpPr>
          <p:cNvPr id="63490" name="Rectangle 3">
            <a:extLst>
              <a:ext uri="{FF2B5EF4-FFF2-40B4-BE49-F238E27FC236}">
                <a16:creationId xmlns:a16="http://schemas.microsoft.com/office/drawing/2014/main" id="{F8E5821C-6037-C44F-A98B-510BFD0F2A1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2113" y="1484313"/>
            <a:ext cx="8359775" cy="3810000"/>
          </a:xfrm>
        </p:spPr>
        <p:txBody>
          <a:bodyPr/>
          <a:lstStyle/>
          <a:p>
            <a:pPr eaLnBrk="1" hangingPunct="1"/>
            <a:endParaRPr lang="fr-FR" altLang="fr-FR" dirty="0"/>
          </a:p>
          <a:p>
            <a:pPr eaLnBrk="1" hangingPunct="1"/>
            <a:endParaRPr lang="fr-FR" altLang="fr-FR" dirty="0"/>
          </a:p>
          <a:p>
            <a:pPr eaLnBrk="1" hangingPunct="1"/>
            <a:r>
              <a:rPr lang="fr-FR" altLang="fr-FR" dirty="0"/>
              <a:t>Apparition retardée, systématique si NO irradié</a:t>
            </a:r>
          </a:p>
          <a:p>
            <a:pPr eaLnBrk="1" hangingPunct="1"/>
            <a:endParaRPr lang="fr-FR" altLang="fr-FR" dirty="0"/>
          </a:p>
          <a:p>
            <a:pPr eaLnBrk="1" hangingPunct="1"/>
            <a:endParaRPr lang="fr-FR" altLang="fr-FR" dirty="0"/>
          </a:p>
          <a:p>
            <a:pPr eaLnBrk="1" hangingPunct="1"/>
            <a:r>
              <a:rPr lang="fr-FR" altLang="fr-FR" dirty="0"/>
              <a:t>Maladie </a:t>
            </a:r>
            <a:r>
              <a:rPr lang="fr-FR" altLang="fr-FR" dirty="0" err="1"/>
              <a:t>micro-vasculaire</a:t>
            </a:r>
            <a:r>
              <a:rPr lang="fr-FR" altLang="fr-FR" dirty="0"/>
              <a:t> dû au rétrécissement des capillaires de la tête du NO post irradiation</a:t>
            </a:r>
          </a:p>
          <a:p>
            <a:pPr eaLnBrk="1" hangingPunct="1"/>
            <a:endParaRPr lang="fr-FR" altLang="fr-FR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conduite06 14">
            <a:extLst>
              <a:ext uri="{FF2B5EF4-FFF2-40B4-BE49-F238E27FC236}">
                <a16:creationId xmlns:a16="http://schemas.microsoft.com/office/drawing/2014/main" id="{29415F28-8ECF-8E47-A0BB-72557EA45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05722"/>
            <a:ext cx="5400600" cy="537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conduite09 14">
            <a:extLst>
              <a:ext uri="{FF2B5EF4-FFF2-40B4-BE49-F238E27FC236}">
                <a16:creationId xmlns:a16="http://schemas.microsoft.com/office/drawing/2014/main" id="{E2C387A8-66D0-A44C-A20A-BBDA84B16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800600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8" name="Picture 3" descr="conduite10 14">
            <a:extLst>
              <a:ext uri="{FF2B5EF4-FFF2-40B4-BE49-F238E27FC236}">
                <a16:creationId xmlns:a16="http://schemas.microsoft.com/office/drawing/2014/main" id="{407D4F79-1DA2-514F-B650-70AFB989A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38513"/>
            <a:ext cx="4343400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conduite11 14">
            <a:extLst>
              <a:ext uri="{FF2B5EF4-FFF2-40B4-BE49-F238E27FC236}">
                <a16:creationId xmlns:a16="http://schemas.microsoft.com/office/drawing/2014/main" id="{747DB910-FA67-204C-AD8B-50A080934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80060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2" name="Picture 3" descr="conduite12 14">
            <a:extLst>
              <a:ext uri="{FF2B5EF4-FFF2-40B4-BE49-F238E27FC236}">
                <a16:creationId xmlns:a16="http://schemas.microsoft.com/office/drawing/2014/main" id="{AB8AE1BB-DE30-CB4C-8CE2-F90317C76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4419600" cy="33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>
            <a:extLst>
              <a:ext uri="{FF2B5EF4-FFF2-40B4-BE49-F238E27FC236}">
                <a16:creationId xmlns:a16="http://schemas.microsoft.com/office/drawing/2014/main" id="{18C36A73-AF3B-8845-87A6-2ADE0CE6BA8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0" y="812800"/>
            <a:ext cx="8077200" cy="838200"/>
          </a:xfrm>
        </p:spPr>
        <p:txBody>
          <a:bodyPr/>
          <a:lstStyle/>
          <a:p>
            <a:pPr eaLnBrk="1" hangingPunct="1"/>
            <a:r>
              <a:rPr lang="fr-FR" altLang="fr-FR"/>
              <a:t>Nécrose sclérale 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08F6C43-1A63-904D-9216-5D335FF893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3400" y="2643188"/>
            <a:ext cx="8077200" cy="3810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fr-FR" altLang="fr-FR" dirty="0"/>
          </a:p>
          <a:p>
            <a:pPr marL="0" indent="0" eaLnBrk="1" hangingPunct="1">
              <a:defRPr/>
            </a:pPr>
            <a:r>
              <a:rPr lang="fr-FR" altLang="fr-FR" dirty="0"/>
              <a:t>Fréquence ~7 %		</a:t>
            </a:r>
            <a:r>
              <a:rPr lang="fr-FR" altLang="fr-FR" sz="1100" b="0" dirty="0">
                <a:solidFill>
                  <a:srgbClr val="00B050"/>
                </a:solidFill>
              </a:rPr>
              <a:t>Shields </a:t>
            </a:r>
            <a:r>
              <a:rPr lang="fr-FR" altLang="fr-FR" sz="1100" b="0" dirty="0" err="1">
                <a:solidFill>
                  <a:srgbClr val="00B050"/>
                </a:solidFill>
              </a:rPr>
              <a:t>Ophthalmology</a:t>
            </a:r>
            <a:r>
              <a:rPr lang="fr-FR" altLang="fr-FR" sz="1100" b="0" dirty="0">
                <a:solidFill>
                  <a:srgbClr val="00B050"/>
                </a:solidFill>
              </a:rPr>
              <a:t> 2002</a:t>
            </a:r>
          </a:p>
          <a:p>
            <a:pPr eaLnBrk="1" hangingPunct="1">
              <a:defRPr/>
            </a:pPr>
            <a:r>
              <a:rPr lang="fr-FR" altLang="fr-FR" sz="1100" b="0" dirty="0">
                <a:solidFill>
                  <a:srgbClr val="00B050"/>
                </a:solidFill>
              </a:rPr>
              <a:t>				</a:t>
            </a:r>
            <a:r>
              <a:rPr lang="fr-FR" altLang="fr-FR" sz="1100" b="0" dirty="0" err="1">
                <a:solidFill>
                  <a:srgbClr val="00B050"/>
                </a:solidFill>
              </a:rPr>
              <a:t>Gunduz</a:t>
            </a:r>
            <a:r>
              <a:rPr lang="fr-FR" altLang="fr-FR" sz="1100" b="0" dirty="0">
                <a:solidFill>
                  <a:srgbClr val="00B050"/>
                </a:solidFill>
              </a:rPr>
              <a:t> Arch </a:t>
            </a:r>
            <a:r>
              <a:rPr lang="fr-FR" altLang="fr-FR" sz="1100" b="0" dirty="0" err="1">
                <a:solidFill>
                  <a:srgbClr val="00B050"/>
                </a:solidFill>
              </a:rPr>
              <a:t>Ophthalmol</a:t>
            </a:r>
            <a:r>
              <a:rPr lang="fr-FR" altLang="fr-FR" sz="1100" b="0" dirty="0">
                <a:solidFill>
                  <a:srgbClr val="00B050"/>
                </a:solidFill>
              </a:rPr>
              <a:t> 2005</a:t>
            </a:r>
            <a:endParaRPr lang="fr-FR" altLang="fr-FR" sz="1100" dirty="0">
              <a:solidFill>
                <a:srgbClr val="00B050"/>
              </a:solidFill>
            </a:endParaRPr>
          </a:p>
          <a:p>
            <a:pPr eaLnBrk="1" hangingPunct="1">
              <a:defRPr/>
            </a:pPr>
            <a:endParaRPr lang="fr-FR" altLang="fr-FR" dirty="0"/>
          </a:p>
          <a:p>
            <a:pPr eaLnBrk="1" hangingPunct="1">
              <a:defRPr/>
            </a:pPr>
            <a:r>
              <a:rPr lang="fr-FR" altLang="fr-FR" b="0" dirty="0"/>
              <a:t>⚠️   </a:t>
            </a:r>
            <a:r>
              <a:rPr lang="fr-FR" altLang="fr-FR" dirty="0"/>
              <a:t>A différencier d’une extériorisation secondaire !</a:t>
            </a:r>
          </a:p>
          <a:p>
            <a:pPr eaLnBrk="1" hangingPunct="1">
              <a:defRPr/>
            </a:pPr>
            <a:r>
              <a:rPr lang="fr-FR" altLang="fr-FR" b="0" dirty="0"/>
              <a:t>Pas d’épaississement de la cicatrice intraoculaire en échographie</a:t>
            </a:r>
            <a:endParaRPr lang="fr-FR" altLang="fr-FR" dirty="0"/>
          </a:p>
          <a:p>
            <a:pPr eaLnBrk="1" hangingPunct="1">
              <a:buFont typeface="Wingdings" charset="2"/>
              <a:buNone/>
              <a:defRPr/>
            </a:pPr>
            <a:endParaRPr lang="fr-FR" altLang="fr-FR" dirty="0"/>
          </a:p>
          <a:p>
            <a:pPr eaLnBrk="1" hangingPunct="1">
              <a:defRPr/>
            </a:pPr>
            <a:r>
              <a:rPr lang="fr-FR" altLang="fr-FR" dirty="0">
                <a:sym typeface="Wingdings"/>
              </a:rPr>
              <a:t> </a:t>
            </a:r>
            <a:r>
              <a:rPr lang="fr-FR" altLang="fr-FR" dirty="0"/>
              <a:t>Pas de traitement, surveillance</a:t>
            </a:r>
          </a:p>
        </p:txBody>
      </p:sp>
      <p:pic>
        <p:nvPicPr>
          <p:cNvPr id="68611" name="Picture 2" descr="IM002933">
            <a:extLst>
              <a:ext uri="{FF2B5EF4-FFF2-40B4-BE49-F238E27FC236}">
                <a16:creationId xmlns:a16="http://schemas.microsoft.com/office/drawing/2014/main" id="{0110E3ED-DF08-B14C-A6B3-54458895C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0"/>
            <a:ext cx="3286125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3" descr="IM001379">
            <a:extLst>
              <a:ext uri="{FF2B5EF4-FFF2-40B4-BE49-F238E27FC236}">
                <a16:creationId xmlns:a16="http://schemas.microsoft.com/office/drawing/2014/main" id="{1BE4DCE7-FA56-CE4C-A13F-73364BFA2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/>
          <a:stretch>
            <a:fillRect/>
          </a:stretch>
        </p:blipFill>
        <p:spPr bwMode="auto">
          <a:xfrm>
            <a:off x="5962650" y="0"/>
            <a:ext cx="318135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IM000228">
            <a:extLst>
              <a:ext uri="{FF2B5EF4-FFF2-40B4-BE49-F238E27FC236}">
                <a16:creationId xmlns:a16="http://schemas.microsoft.com/office/drawing/2014/main" id="{3E7B8F68-3ECE-2747-8491-A08F39410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15888"/>
            <a:ext cx="385762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8" name="Picture 3" descr="IM000007">
            <a:extLst>
              <a:ext uri="{FF2B5EF4-FFF2-40B4-BE49-F238E27FC236}">
                <a16:creationId xmlns:a16="http://schemas.microsoft.com/office/drawing/2014/main" id="{1BB58072-6E4F-6244-9404-CC86AAFD5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"/>
          <a:stretch>
            <a:fillRect/>
          </a:stretch>
        </p:blipFill>
        <p:spPr bwMode="auto">
          <a:xfrm>
            <a:off x="179388" y="3213100"/>
            <a:ext cx="384175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2" descr="01 GUILLOUX 0005157">
            <a:extLst>
              <a:ext uri="{FF2B5EF4-FFF2-40B4-BE49-F238E27FC236}">
                <a16:creationId xmlns:a16="http://schemas.microsoft.com/office/drawing/2014/main" id="{728BD91A-2CDB-A64E-B3CF-6D047BA33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1"/>
          <a:stretch>
            <a:fillRect/>
          </a:stretch>
        </p:blipFill>
        <p:spPr bwMode="auto">
          <a:xfrm>
            <a:off x="4559300" y="115888"/>
            <a:ext cx="457200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3" descr="02 GUILLOUX 0005157">
            <a:extLst>
              <a:ext uri="{FF2B5EF4-FFF2-40B4-BE49-F238E27FC236}">
                <a16:creationId xmlns:a16="http://schemas.microsoft.com/office/drawing/2014/main" id="{D0A87B0B-4847-A446-B10F-A5B02A263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8" b="6442"/>
          <a:stretch>
            <a:fillRect/>
          </a:stretch>
        </p:blipFill>
        <p:spPr bwMode="auto">
          <a:xfrm>
            <a:off x="4559300" y="3232150"/>
            <a:ext cx="45720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ZoneTexte 9">
            <a:extLst>
              <a:ext uri="{FF2B5EF4-FFF2-40B4-BE49-F238E27FC236}">
                <a16:creationId xmlns:a16="http://schemas.microsoft.com/office/drawing/2014/main" id="{2552E75E-4077-4B4F-9F9D-3E0701DA2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2575" y="2547938"/>
            <a:ext cx="1179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2000">
                <a:solidFill>
                  <a:schemeClr val="bg1"/>
                </a:solidFill>
              </a:rPr>
              <a:t>10.7 mm</a:t>
            </a:r>
          </a:p>
        </p:txBody>
      </p:sp>
      <p:sp>
        <p:nvSpPr>
          <p:cNvPr id="70662" name="ZoneTexte 10">
            <a:extLst>
              <a:ext uri="{FF2B5EF4-FFF2-40B4-BE49-F238E27FC236}">
                <a16:creationId xmlns:a16="http://schemas.microsoft.com/office/drawing/2014/main" id="{DAEC9C8C-22E0-5B41-9A0A-D15510A0D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0850" y="5480050"/>
            <a:ext cx="1038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2000">
                <a:solidFill>
                  <a:schemeClr val="bg1"/>
                </a:solidFill>
              </a:rPr>
              <a:t>5.8 mm</a:t>
            </a:r>
          </a:p>
        </p:txBody>
      </p:sp>
      <p:sp>
        <p:nvSpPr>
          <p:cNvPr id="70663" name="ZoneTexte 3">
            <a:extLst>
              <a:ext uri="{FF2B5EF4-FFF2-40B4-BE49-F238E27FC236}">
                <a16:creationId xmlns:a16="http://schemas.microsoft.com/office/drawing/2014/main" id="{9246646F-6AEC-5042-ABD8-D47FC2B476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" y="2590800"/>
            <a:ext cx="33337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2000">
                <a:solidFill>
                  <a:schemeClr val="bg1"/>
                </a:solidFill>
              </a:rPr>
              <a:t>Scléromalacie pré existante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271A37F-DFED-B049-90C3-29E387E360AD}"/>
              </a:ext>
            </a:extLst>
          </p:cNvPr>
          <p:cNvSpPr txBox="1"/>
          <p:nvPr/>
        </p:nvSpPr>
        <p:spPr>
          <a:xfrm>
            <a:off x="1321802" y="260648"/>
            <a:ext cx="618470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rgbClr val="7030A0"/>
                </a:solidFill>
                <a:latin typeface="+mj-lt"/>
              </a:rPr>
              <a:t>Syndrome de la </a:t>
            </a:r>
            <a:r>
              <a:rPr lang="en-US" sz="3300" dirty="0" err="1">
                <a:solidFill>
                  <a:srgbClr val="7030A0"/>
                </a:solidFill>
                <a:latin typeface="+mj-lt"/>
              </a:rPr>
              <a:t>tumeur</a:t>
            </a:r>
            <a:r>
              <a:rPr lang="en-US" sz="3300" dirty="0">
                <a:solidFill>
                  <a:srgbClr val="7030A0"/>
                </a:solidFill>
                <a:latin typeface="+mj-lt"/>
              </a:rPr>
              <a:t> </a:t>
            </a:r>
            <a:r>
              <a:rPr lang="en-US" sz="3300" dirty="0" err="1">
                <a:solidFill>
                  <a:srgbClr val="7030A0"/>
                </a:solidFill>
                <a:latin typeface="+mj-lt"/>
              </a:rPr>
              <a:t>toxique</a:t>
            </a:r>
            <a:r>
              <a:rPr lang="en-US" sz="3300" dirty="0">
                <a:solidFill>
                  <a:srgbClr val="7030A0"/>
                </a:solidFill>
                <a:latin typeface="+mj-lt"/>
              </a:rPr>
              <a:t>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610BD2D-0D60-F902-7F7A-442439BA49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08" y="1687254"/>
            <a:ext cx="4216347" cy="42185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0986CBB-3548-EA6A-4D0C-54D2A9C5F55E}"/>
              </a:ext>
            </a:extLst>
          </p:cNvPr>
          <p:cNvSpPr txBox="1"/>
          <p:nvPr/>
        </p:nvSpPr>
        <p:spPr>
          <a:xfrm>
            <a:off x="4572001" y="2127250"/>
            <a:ext cx="4374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Aggravation du DR exsudatif après irradiation</a:t>
            </a:r>
          </a:p>
          <a:p>
            <a:endParaRPr lang="fr-FR" sz="1800" dirty="0"/>
          </a:p>
          <a:p>
            <a:r>
              <a:rPr lang="fr-FR" sz="1800" dirty="0"/>
              <a:t>Nécrose, relargage de cytokines pro-inflammatoires &amp; VEGF</a:t>
            </a:r>
          </a:p>
        </p:txBody>
      </p:sp>
    </p:spTree>
    <p:extLst>
      <p:ext uri="{BB962C8B-B14F-4D97-AF65-F5344CB8AC3E}">
        <p14:creationId xmlns:p14="http://schemas.microsoft.com/office/powerpoint/2010/main" val="4276687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re 1">
            <a:extLst>
              <a:ext uri="{FF2B5EF4-FFF2-40B4-BE49-F238E27FC236}">
                <a16:creationId xmlns:a16="http://schemas.microsoft.com/office/drawing/2014/main" id="{01B825FF-4265-B644-BB0E-214849500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 sz="2800"/>
              <a:t>Protonthérapie: indications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642ABB-AD07-C242-8990-CBCB0841DC81}"/>
              </a:ext>
            </a:extLst>
          </p:cNvPr>
          <p:cNvSpPr txBox="1"/>
          <p:nvPr/>
        </p:nvSpPr>
        <p:spPr>
          <a:xfrm>
            <a:off x="395536" y="1700808"/>
            <a:ext cx="460574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fr-FR" altLang="fr-FR" b="1" kern="0" dirty="0">
                <a:solidFill>
                  <a:srgbClr val="4D4D4D"/>
                </a:solidFill>
                <a:latin typeface="Helvetica"/>
              </a:rPr>
              <a:t>Tumeurs d’épaisseur &lt; 10 mm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2353907-20B1-CD41-91A3-5C384195C34F}"/>
              </a:ext>
            </a:extLst>
          </p:cNvPr>
          <p:cNvSpPr txBox="1"/>
          <p:nvPr/>
        </p:nvSpPr>
        <p:spPr>
          <a:xfrm>
            <a:off x="-466724" y="2420888"/>
            <a:ext cx="932338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altLang="fr-FR" b="1" kern="0" dirty="0">
                <a:solidFill>
                  <a:srgbClr val="4D4D4D"/>
                </a:solidFill>
                <a:latin typeface="Helvetica"/>
              </a:rPr>
              <a:t>	</a:t>
            </a:r>
          </a:p>
          <a:p>
            <a:pPr>
              <a:defRPr/>
            </a:pPr>
            <a:r>
              <a:rPr lang="fr-FR" altLang="fr-FR" b="1" kern="0" dirty="0">
                <a:solidFill>
                  <a:srgbClr val="4D4D4D"/>
                </a:solidFill>
                <a:latin typeface="Helvetica"/>
              </a:rPr>
              <a:t>	Sauf </a:t>
            </a:r>
            <a:r>
              <a:rPr lang="fr-FR" altLang="fr-FR" b="1" kern="0" dirty="0">
                <a:solidFill>
                  <a:srgbClr val="FF0000"/>
                </a:solidFill>
                <a:latin typeface="Helvetica"/>
              </a:rPr>
              <a:t>localisation antérieure et temporale supérieure +++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>
            <a:extLst>
              <a:ext uri="{FF2B5EF4-FFF2-40B4-BE49-F238E27FC236}">
                <a16:creationId xmlns:a16="http://schemas.microsoft.com/office/drawing/2014/main" id="{B738833A-28FC-6146-ABB6-FCB9986004E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-26988"/>
            <a:ext cx="7056437" cy="838201"/>
          </a:xfrm>
        </p:spPr>
        <p:txBody>
          <a:bodyPr/>
          <a:lstStyle/>
          <a:p>
            <a:pPr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fr-FR" altLang="fr-FR" sz="3300"/>
              <a:t>Syndrôme toxique tumoral</a:t>
            </a: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1832F1BC-86B6-FC48-9C28-2887D7722A0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20750" y="765175"/>
            <a:ext cx="8980488" cy="4556125"/>
          </a:xfrm>
        </p:spPr>
        <p:txBody>
          <a:bodyPr/>
          <a:lstStyle/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            Tumeurs/cicatrices tumorales de </a:t>
            </a:r>
            <a:r>
              <a:rPr lang="fr-FR" altLang="fr-FR" sz="2400" u="sng">
                <a:solidFill>
                  <a:srgbClr val="C00000"/>
                </a:solidFill>
              </a:rPr>
              <a:t>grand volume</a:t>
            </a:r>
            <a:r>
              <a:rPr lang="fr-FR" altLang="fr-FR" sz="2400">
                <a:solidFill>
                  <a:srgbClr val="C00000"/>
                </a:solidFill>
              </a:rPr>
              <a:t> </a:t>
            </a:r>
            <a:r>
              <a:rPr lang="fr-FR" altLang="fr-FR" sz="2400"/>
              <a:t>: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             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               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 b="0"/>
              <a:t>                              Cytokines, etc      VEGF, etc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 b="0"/>
              <a:t>                              Inflammation        Néovascularisation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endParaRPr lang="fr-FR" altLang="fr-FR" sz="2400"/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                                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                               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              </a:t>
            </a:r>
          </a:p>
          <a:p>
            <a:pPr marL="0" indent="0" eaLnBrk="1" hangingPunct="1">
              <a:buSzPct val="40000"/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r>
              <a:rPr lang="fr-FR" altLang="fr-FR" sz="2400"/>
              <a:t> </a:t>
            </a:r>
          </a:p>
          <a:p>
            <a:pPr marL="0" indent="0" eaLnBrk="1" hangingPunct="1">
              <a:tabLst>
                <a:tab pos="0" algn="l"/>
                <a:tab pos="93663" algn="l"/>
                <a:tab pos="501650" algn="l"/>
                <a:tab pos="909638" algn="l"/>
                <a:tab pos="1316038" algn="l"/>
                <a:tab pos="1724025" algn="l"/>
                <a:tab pos="2132013" algn="l"/>
                <a:tab pos="2540000" algn="l"/>
                <a:tab pos="2946400" algn="l"/>
                <a:tab pos="3354388" algn="l"/>
                <a:tab pos="3762375" algn="l"/>
                <a:tab pos="4168775" algn="l"/>
                <a:tab pos="4576763" algn="l"/>
                <a:tab pos="4984750" algn="l"/>
                <a:tab pos="5392738" algn="l"/>
                <a:tab pos="5799138" algn="l"/>
                <a:tab pos="6207125" algn="l"/>
                <a:tab pos="6615113" algn="l"/>
                <a:tab pos="7021513" algn="l"/>
                <a:tab pos="7429500" algn="l"/>
                <a:tab pos="7837488" algn="l"/>
                <a:tab pos="7878763" algn="l"/>
                <a:tab pos="8535988" algn="l"/>
              </a:tabLst>
            </a:pPr>
            <a:endParaRPr lang="fr-FR" altLang="fr-FR" sz="2400"/>
          </a:p>
        </p:txBody>
      </p:sp>
      <p:sp>
        <p:nvSpPr>
          <p:cNvPr id="72707" name="AutoShape 4">
            <a:extLst>
              <a:ext uri="{FF2B5EF4-FFF2-40B4-BE49-F238E27FC236}">
                <a16:creationId xmlns:a16="http://schemas.microsoft.com/office/drawing/2014/main" id="{E850976A-34FE-9041-A538-1FB62BAA014E}"/>
              </a:ext>
            </a:extLst>
          </p:cNvPr>
          <p:cNvSpPr>
            <a:spLocks noChangeArrowheads="1"/>
          </p:cNvSpPr>
          <p:nvPr/>
        </p:nvSpPr>
        <p:spPr bwMode="auto">
          <a:xfrm rot="2346467">
            <a:off x="4619625" y="1079500"/>
            <a:ext cx="196850" cy="1017588"/>
          </a:xfrm>
          <a:prstGeom prst="downArrow">
            <a:avLst>
              <a:gd name="adj1" fmla="val 50000"/>
              <a:gd name="adj2" fmla="val 62367"/>
            </a:avLst>
          </a:prstGeom>
          <a:solidFill>
            <a:srgbClr val="C0C0C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endParaRPr lang="fr-FR" altLang="fr-FR"/>
          </a:p>
        </p:txBody>
      </p:sp>
      <p:sp>
        <p:nvSpPr>
          <p:cNvPr id="72708" name="AutoShape 5">
            <a:extLst>
              <a:ext uri="{FF2B5EF4-FFF2-40B4-BE49-F238E27FC236}">
                <a16:creationId xmlns:a16="http://schemas.microsoft.com/office/drawing/2014/main" id="{4848CD5E-53FE-FF49-9EA6-E703CDDA3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3008313"/>
            <a:ext cx="163512" cy="488950"/>
          </a:xfrm>
          <a:prstGeom prst="downArrow">
            <a:avLst>
              <a:gd name="adj1" fmla="val 50000"/>
              <a:gd name="adj2" fmla="val 74744"/>
            </a:avLst>
          </a:prstGeom>
          <a:solidFill>
            <a:srgbClr val="CC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endParaRPr lang="fr-FR" altLang="fr-FR"/>
          </a:p>
        </p:txBody>
      </p:sp>
      <p:sp>
        <p:nvSpPr>
          <p:cNvPr id="72709" name="AutoShape 6">
            <a:extLst>
              <a:ext uri="{FF2B5EF4-FFF2-40B4-BE49-F238E27FC236}">
                <a16:creationId xmlns:a16="http://schemas.microsoft.com/office/drawing/2014/main" id="{03363D13-4231-E945-ABC6-CE92B7254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1813" y="3073400"/>
            <a:ext cx="196850" cy="488950"/>
          </a:xfrm>
          <a:prstGeom prst="downArrow">
            <a:avLst>
              <a:gd name="adj1" fmla="val 50000"/>
              <a:gd name="adj2" fmla="val 62085"/>
            </a:avLst>
          </a:prstGeom>
          <a:solidFill>
            <a:srgbClr val="C0C0C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endParaRPr lang="fr-FR" altLang="fr-FR"/>
          </a:p>
        </p:txBody>
      </p:sp>
      <p:sp>
        <p:nvSpPr>
          <p:cNvPr id="72710" name="AutoShape 7">
            <a:extLst>
              <a:ext uri="{FF2B5EF4-FFF2-40B4-BE49-F238E27FC236}">
                <a16:creationId xmlns:a16="http://schemas.microsoft.com/office/drawing/2014/main" id="{54D4D725-41AE-0041-B02A-14428E11FC97}"/>
              </a:ext>
            </a:extLst>
          </p:cNvPr>
          <p:cNvSpPr>
            <a:spLocks noChangeArrowheads="1"/>
          </p:cNvSpPr>
          <p:nvPr/>
        </p:nvSpPr>
        <p:spPr bwMode="auto">
          <a:xfrm rot="-2624448">
            <a:off x="5768975" y="1077913"/>
            <a:ext cx="196850" cy="933450"/>
          </a:xfrm>
          <a:prstGeom prst="downArrow">
            <a:avLst>
              <a:gd name="adj1" fmla="val 50000"/>
              <a:gd name="adj2" fmla="val 62326"/>
            </a:avLst>
          </a:prstGeom>
          <a:solidFill>
            <a:srgbClr val="C0C0C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endParaRPr lang="fr-FR" altLang="fr-FR"/>
          </a:p>
        </p:txBody>
      </p:sp>
      <p:sp>
        <p:nvSpPr>
          <p:cNvPr id="72711" name="Oval 8">
            <a:extLst>
              <a:ext uri="{FF2B5EF4-FFF2-40B4-BE49-F238E27FC236}">
                <a16:creationId xmlns:a16="http://schemas.microsoft.com/office/drawing/2014/main" id="{69F79829-5222-374C-A541-982FE06B8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595688"/>
            <a:ext cx="4884738" cy="1044575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1639" tIns="42452" rIns="81639" bIns="42452" anchor="ctr"/>
          <a:lstStyle>
            <a:lvl1pPr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 algn="ctr"/>
            <a:r>
              <a:rPr lang="fr-FR" altLang="fr-FR" sz="2200" b="1">
                <a:solidFill>
                  <a:srgbClr val="C00000"/>
                </a:solidFill>
              </a:rPr>
              <a:t>Glaucome néovasculaire</a:t>
            </a:r>
          </a:p>
        </p:txBody>
      </p:sp>
      <p:pic>
        <p:nvPicPr>
          <p:cNvPr id="72712" name="Picture 6" descr="IM004553">
            <a:extLst>
              <a:ext uri="{FF2B5EF4-FFF2-40B4-BE49-F238E27FC236}">
                <a16:creationId xmlns:a16="http://schemas.microsoft.com/office/drawing/2014/main" id="{C1FA515F-FC8C-8B47-988F-8F3533899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7" r="5127" b="11769"/>
          <a:stretch>
            <a:fillRect/>
          </a:stretch>
        </p:blipFill>
        <p:spPr bwMode="auto">
          <a:xfrm>
            <a:off x="136525" y="3030538"/>
            <a:ext cx="318611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0D2A8B8-4877-9C49-AD60-0559AEE8C7FB}"/>
              </a:ext>
            </a:extLst>
          </p:cNvPr>
          <p:cNvSpPr txBox="1"/>
          <p:nvPr/>
        </p:nvSpPr>
        <p:spPr>
          <a:xfrm>
            <a:off x="827584" y="304142"/>
            <a:ext cx="71962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C00000"/>
                </a:solidFill>
                <a:latin typeface="+mj-lt"/>
              </a:rPr>
              <a:t>Prise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+mj-lt"/>
              </a:rPr>
              <a:t>en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 charge </a:t>
            </a:r>
            <a:r>
              <a:rPr lang="en-US" sz="2800" dirty="0" err="1">
                <a:solidFill>
                  <a:srgbClr val="C00000"/>
                </a:solidFill>
                <a:latin typeface="+mj-lt"/>
              </a:rPr>
              <a:t>globale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:</a:t>
            </a:r>
          </a:p>
          <a:p>
            <a:pPr algn="ctr"/>
            <a:r>
              <a:rPr lang="en-US" sz="2800" dirty="0">
                <a:solidFill>
                  <a:srgbClr val="C00000"/>
                </a:solidFill>
                <a:latin typeface="+mj-lt"/>
              </a:rPr>
              <a:t>Sd de </a:t>
            </a:r>
            <a:r>
              <a:rPr lang="en-US" sz="2800" dirty="0" err="1">
                <a:solidFill>
                  <a:srgbClr val="C00000"/>
                </a:solidFill>
                <a:latin typeface="+mj-lt"/>
              </a:rPr>
              <a:t>tumeur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+mj-lt"/>
              </a:rPr>
              <a:t>toxique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 + </a:t>
            </a:r>
            <a:r>
              <a:rPr lang="en-US" sz="2800" dirty="0" err="1">
                <a:solidFill>
                  <a:srgbClr val="C00000"/>
                </a:solidFill>
                <a:latin typeface="+mj-lt"/>
              </a:rPr>
              <a:t>rétinopathie</a:t>
            </a:r>
            <a:r>
              <a:rPr lang="en-US" sz="280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+mj-lt"/>
              </a:rPr>
              <a:t>radique</a:t>
            </a:r>
            <a:endParaRPr lang="en-US" sz="28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49B6F376-C065-C743-B9B8-4B5B2D0DB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7" t="25055" r="1962" b="42892"/>
          <a:stretch>
            <a:fillRect/>
          </a:stretch>
        </p:blipFill>
        <p:spPr bwMode="auto">
          <a:xfrm>
            <a:off x="204170" y="1724390"/>
            <a:ext cx="4153732" cy="170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AE02797-E17D-6D48-8021-D33FEFC3E0C0}"/>
              </a:ext>
            </a:extLst>
          </p:cNvPr>
          <p:cNvSpPr txBox="1"/>
          <p:nvPr/>
        </p:nvSpPr>
        <p:spPr>
          <a:xfrm>
            <a:off x="5130801" y="1932043"/>
            <a:ext cx="392126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/>
              <a:t>IVT anti-VEGF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/>
              <a:t>IVT dexaméthasone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/>
              <a:t>Bonne efficacité anatomique</a:t>
            </a:r>
          </a:p>
          <a:p>
            <a:r>
              <a:rPr lang="fr-FR" sz="2100" dirty="0"/>
              <a:t>      et fonctionnelle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/>
              <a:t>Effet transitoire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B6D7F9-3B02-5446-9E96-480C196A7F3D}"/>
              </a:ext>
            </a:extLst>
          </p:cNvPr>
          <p:cNvSpPr txBox="1"/>
          <p:nvPr/>
        </p:nvSpPr>
        <p:spPr>
          <a:xfrm>
            <a:off x="5462726" y="4684001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>
                <a:solidFill>
                  <a:srgbClr val="00B050"/>
                </a:solidFill>
              </a:rPr>
              <a:t>Seibel</a:t>
            </a:r>
            <a:r>
              <a:rPr lang="fr-FR" sz="1800" dirty="0">
                <a:solidFill>
                  <a:srgbClr val="00B050"/>
                </a:solidFill>
              </a:rPr>
              <a:t> </a:t>
            </a:r>
            <a:r>
              <a:rPr lang="fr-FR" sz="1800" i="1" dirty="0">
                <a:solidFill>
                  <a:srgbClr val="00B050"/>
                </a:solidFill>
              </a:rPr>
              <a:t>et al. Am J </a:t>
            </a:r>
            <a:r>
              <a:rPr lang="fr-FR" sz="1800" i="1" dirty="0" err="1">
                <a:solidFill>
                  <a:srgbClr val="00B050"/>
                </a:solidFill>
              </a:rPr>
              <a:t>Oph</a:t>
            </a:r>
            <a:r>
              <a:rPr lang="fr-FR" sz="1800" i="1" dirty="0">
                <a:solidFill>
                  <a:srgbClr val="00B050"/>
                </a:solidFill>
              </a:rPr>
              <a:t> </a:t>
            </a:r>
            <a:r>
              <a:rPr lang="fr-FR" sz="1800" dirty="0">
                <a:solidFill>
                  <a:srgbClr val="00B050"/>
                </a:solidFill>
              </a:rPr>
              <a:t>2016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371372D-A578-3C85-7A13-9821BD130E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09" y="3618626"/>
            <a:ext cx="2285960" cy="2287127"/>
          </a:xfrm>
          <a:prstGeom prst="rect">
            <a:avLst/>
          </a:prstGeom>
        </p:spPr>
      </p:pic>
      <p:pic>
        <p:nvPicPr>
          <p:cNvPr id="8" name="Image 6">
            <a:extLst>
              <a:ext uri="{FF2B5EF4-FFF2-40B4-BE49-F238E27FC236}">
                <a16:creationId xmlns:a16="http://schemas.microsoft.com/office/drawing/2014/main" id="{577558A9-524B-7B68-9B69-529E841C9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704" y="3541401"/>
            <a:ext cx="2443162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0118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>
            <a:extLst>
              <a:ext uri="{FF2B5EF4-FFF2-40B4-BE49-F238E27FC236}">
                <a16:creationId xmlns:a16="http://schemas.microsoft.com/office/drawing/2014/main" id="{5949273A-673B-2E4A-A336-31E54AB946C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93675" y="-165100"/>
            <a:ext cx="7807325" cy="1144588"/>
          </a:xfrm>
        </p:spPr>
        <p:txBody>
          <a:bodyPr tIns="32002"/>
          <a:lstStyle/>
          <a:p>
            <a:pPr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fr-FR" altLang="fr-FR" sz="3300" dirty="0">
                <a:solidFill>
                  <a:srgbClr val="FF6633"/>
                </a:solidFill>
              </a:rPr>
              <a:t>    </a:t>
            </a:r>
            <a:r>
              <a:rPr lang="fr-FR" altLang="fr-FR" sz="3300" dirty="0"/>
              <a:t>Traitements additionnels</a:t>
            </a:r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676EE13A-CA01-3641-8377-39F1EF04B85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08000" y="679450"/>
            <a:ext cx="8116888" cy="6137275"/>
          </a:xfrm>
        </p:spPr>
        <p:txBody>
          <a:bodyPr tIns="18287"/>
          <a:lstStyle/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r>
              <a:rPr lang="fr-FR" altLang="fr-FR" sz="2200" dirty="0"/>
              <a:t>    But:</a:t>
            </a:r>
          </a:p>
          <a:p>
            <a:pPr marL="390525" indent="-282575" eaLnBrk="1" hangingPunct="1">
              <a:buClr>
                <a:srgbClr val="E6E6E6"/>
              </a:buClr>
              <a:buSzPct val="43000"/>
              <a:buFontTx/>
              <a:buBlip>
                <a:blip r:embed="rId3"/>
              </a:buBlip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r>
              <a:rPr lang="fr-FR" altLang="fr-FR" sz="2200" dirty="0"/>
              <a:t>Améliorer la conservation oculaire</a:t>
            </a:r>
          </a:p>
          <a:p>
            <a:pPr marL="390525" indent="-282575" eaLnBrk="1" hangingPunct="1">
              <a:buClr>
                <a:srgbClr val="E6E6E6"/>
              </a:buClr>
              <a:buSzPct val="43000"/>
              <a:buFontTx/>
              <a:buBlip>
                <a:blip r:embed="rId3"/>
              </a:buBlip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r>
              <a:rPr lang="fr-FR" altLang="fr-FR" sz="2200" dirty="0"/>
              <a:t>Diminuer la toxicité tumorale</a:t>
            </a:r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sz="2200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r>
              <a:rPr lang="fr-FR" altLang="fr-FR" dirty="0"/>
              <a:t>                          </a:t>
            </a:r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endParaRPr lang="fr-FR" altLang="fr-FR" dirty="0"/>
          </a:p>
          <a:p>
            <a:pPr marL="390525" indent="-282575" eaLnBrk="1" hangingPunct="1">
              <a:buSzPct val="45000"/>
              <a:tabLst>
                <a:tab pos="390525" algn="l"/>
                <a:tab pos="485775" algn="l"/>
                <a:tab pos="893763" algn="l"/>
                <a:tab pos="1301750" algn="l"/>
                <a:tab pos="1708150" algn="l"/>
                <a:tab pos="2116138" algn="l"/>
                <a:tab pos="2524125" algn="l"/>
                <a:tab pos="2930525" algn="l"/>
                <a:tab pos="3338513" algn="l"/>
                <a:tab pos="3746500" algn="l"/>
                <a:tab pos="4152900" algn="l"/>
                <a:tab pos="4560888" algn="l"/>
                <a:tab pos="4968875" algn="l"/>
                <a:tab pos="5376863" algn="l"/>
                <a:tab pos="5783263" algn="l"/>
                <a:tab pos="6191250" algn="l"/>
                <a:tab pos="6599238" algn="l"/>
                <a:tab pos="7005638" algn="l"/>
                <a:tab pos="7413625" algn="l"/>
                <a:tab pos="7821613" algn="l"/>
                <a:tab pos="8229600" algn="l"/>
                <a:tab pos="8535988" algn="l"/>
              </a:tabLst>
            </a:pPr>
            <a:r>
              <a:rPr lang="fr-FR" altLang="fr-FR" dirty="0"/>
              <a:t>  </a:t>
            </a:r>
          </a:p>
        </p:txBody>
      </p:sp>
      <p:sp>
        <p:nvSpPr>
          <p:cNvPr id="74755" name="Text Box 3">
            <a:extLst>
              <a:ext uri="{FF2B5EF4-FFF2-40B4-BE49-F238E27FC236}">
                <a16:creationId xmlns:a16="http://schemas.microsoft.com/office/drawing/2014/main" id="{3008D004-0B47-2E49-BB5C-9DA965195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" y="2708275"/>
            <a:ext cx="9139237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marL="390525" indent="-282575"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0525" algn="l"/>
                <a:tab pos="796925" algn="l"/>
                <a:tab pos="1204913" algn="l"/>
                <a:tab pos="1611313" algn="l"/>
                <a:tab pos="2019300" algn="l"/>
                <a:tab pos="2427288" algn="l"/>
                <a:tab pos="2835275" algn="l"/>
                <a:tab pos="3241675" algn="l"/>
                <a:tab pos="3649663" algn="l"/>
                <a:tab pos="4057650" algn="l"/>
                <a:tab pos="4464050" algn="l"/>
                <a:tab pos="4872038" algn="l"/>
                <a:tab pos="5280025" algn="l"/>
                <a:tab pos="5688013" algn="l"/>
                <a:tab pos="6094413" algn="l"/>
                <a:tab pos="6502400" algn="l"/>
                <a:tab pos="6910388" algn="l"/>
                <a:tab pos="7316788" algn="l"/>
                <a:tab pos="7724775" algn="l"/>
                <a:tab pos="8132763" algn="l"/>
                <a:tab pos="8540750" algn="l"/>
              </a:tabLs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fr-FR" altLang="fr-FR" sz="2500" b="1" dirty="0">
                <a:solidFill>
                  <a:srgbClr val="000000"/>
                </a:solidFill>
              </a:rPr>
              <a:t>      </a:t>
            </a:r>
          </a:p>
          <a:p>
            <a:r>
              <a:rPr lang="fr-FR" altLang="fr-FR" sz="2500" dirty="0">
                <a:solidFill>
                  <a:srgbClr val="C00000"/>
                </a:solidFill>
              </a:rPr>
              <a:t>			</a:t>
            </a:r>
            <a:r>
              <a:rPr lang="fr-FR" altLang="fr-FR" sz="2500" dirty="0" err="1">
                <a:solidFill>
                  <a:srgbClr val="C00000"/>
                </a:solidFill>
              </a:rPr>
              <a:t>Endorésection</a:t>
            </a:r>
            <a:r>
              <a:rPr lang="fr-FR" altLang="fr-FR" sz="2500" dirty="0">
                <a:solidFill>
                  <a:srgbClr val="FF0000"/>
                </a:solidFill>
              </a:rPr>
              <a:t> </a:t>
            </a:r>
            <a:r>
              <a:rPr lang="fr-FR" altLang="fr-FR" sz="2500" dirty="0">
                <a:solidFill>
                  <a:srgbClr val="000000"/>
                </a:solidFill>
              </a:rPr>
              <a:t>de la cicatrice tumorale </a:t>
            </a:r>
          </a:p>
          <a:p>
            <a:endParaRPr lang="fr-FR" altLang="fr-FR" sz="2500" dirty="0">
              <a:solidFill>
                <a:srgbClr val="000000"/>
              </a:solidFill>
            </a:endParaRPr>
          </a:p>
          <a:p>
            <a:r>
              <a:rPr lang="fr-FR" altLang="fr-FR" sz="2500" dirty="0">
                <a:solidFill>
                  <a:srgbClr val="000000"/>
                </a:solidFill>
              </a:rPr>
              <a:t>			ou</a:t>
            </a:r>
          </a:p>
          <a:p>
            <a:r>
              <a:rPr lang="fr-FR" altLang="fr-FR" sz="2500" dirty="0">
                <a:solidFill>
                  <a:srgbClr val="000000"/>
                </a:solidFill>
              </a:rPr>
              <a:t>       </a:t>
            </a:r>
          </a:p>
          <a:p>
            <a:r>
              <a:rPr lang="fr-FR" altLang="fr-FR" sz="2500" dirty="0">
                <a:solidFill>
                  <a:srgbClr val="000000"/>
                </a:solidFill>
              </a:rPr>
              <a:t>             </a:t>
            </a:r>
            <a:r>
              <a:rPr lang="fr-FR" altLang="fr-FR" sz="2500" dirty="0">
                <a:solidFill>
                  <a:srgbClr val="C00000"/>
                </a:solidFill>
              </a:rPr>
              <a:t>IVT anti-VEGF</a:t>
            </a:r>
            <a:r>
              <a:rPr lang="fr-FR" altLang="fr-FR" sz="2500" dirty="0">
                <a:solidFill>
                  <a:srgbClr val="000000"/>
                </a:solidFill>
              </a:rPr>
              <a:t> (protocoles </a:t>
            </a:r>
            <a:r>
              <a:rPr lang="fr-FR" altLang="fr-FR" sz="2500">
                <a:solidFill>
                  <a:srgbClr val="000000"/>
                </a:solidFill>
              </a:rPr>
              <a:t>non standardisés)</a:t>
            </a:r>
            <a:endParaRPr lang="fr-FR" altLang="fr-FR" sz="2500" dirty="0">
              <a:solidFill>
                <a:srgbClr val="000000"/>
              </a:solidFill>
            </a:endParaRPr>
          </a:p>
        </p:txBody>
      </p:sp>
      <p:sp>
        <p:nvSpPr>
          <p:cNvPr id="74756" name="AutoShape 5">
            <a:extLst>
              <a:ext uri="{FF2B5EF4-FFF2-40B4-BE49-F238E27FC236}">
                <a16:creationId xmlns:a16="http://schemas.microsoft.com/office/drawing/2014/main" id="{EECFA112-8C35-1C4A-BAA2-01B05E269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613" y="3225800"/>
            <a:ext cx="488950" cy="327025"/>
          </a:xfrm>
          <a:prstGeom prst="rightArrow">
            <a:avLst>
              <a:gd name="adj1" fmla="val 50000"/>
              <a:gd name="adj2" fmla="val 37386"/>
            </a:avLst>
          </a:prstGeom>
          <a:solidFill>
            <a:srgbClr val="C0C0C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endParaRPr lang="fr-FR" altLang="fr-FR"/>
          </a:p>
        </p:txBody>
      </p:sp>
      <p:sp>
        <p:nvSpPr>
          <p:cNvPr id="74757" name="AutoShape 6">
            <a:extLst>
              <a:ext uri="{FF2B5EF4-FFF2-40B4-BE49-F238E27FC236}">
                <a16:creationId xmlns:a16="http://schemas.microsoft.com/office/drawing/2014/main" id="{7EEF85A0-3D72-DB49-97EE-D5783D969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201" y="4721225"/>
            <a:ext cx="509588" cy="327025"/>
          </a:xfrm>
          <a:prstGeom prst="rightArrow">
            <a:avLst>
              <a:gd name="adj1" fmla="val 50000"/>
              <a:gd name="adj2" fmla="val 38964"/>
            </a:avLst>
          </a:prstGeom>
          <a:solidFill>
            <a:srgbClr val="CC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endParaRPr lang="fr-FR" altLang="fr-FR"/>
          </a:p>
        </p:txBody>
      </p:sp>
      <p:pic>
        <p:nvPicPr>
          <p:cNvPr id="74758" name="Picture 7">
            <a:extLst>
              <a:ext uri="{FF2B5EF4-FFF2-40B4-BE49-F238E27FC236}">
                <a16:creationId xmlns:a16="http://schemas.microsoft.com/office/drawing/2014/main" id="{269CFD5A-AD48-AC40-9CCA-4BC7D85F9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488" y="185738"/>
            <a:ext cx="103663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">
            <a:extLst>
              <a:ext uri="{FF2B5EF4-FFF2-40B4-BE49-F238E27FC236}">
                <a16:creationId xmlns:a16="http://schemas.microsoft.com/office/drawing/2014/main" id="{2F79C96F-E2D7-9B4D-BDC5-5AC57C20A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" b="3362"/>
          <a:stretch>
            <a:fillRect/>
          </a:stretch>
        </p:blipFill>
        <p:spPr bwMode="auto">
          <a:xfrm>
            <a:off x="4673600" y="2924175"/>
            <a:ext cx="44704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6802" name="Picture 2">
            <a:extLst>
              <a:ext uri="{FF2B5EF4-FFF2-40B4-BE49-F238E27FC236}">
                <a16:creationId xmlns:a16="http://schemas.microsoft.com/office/drawing/2014/main" id="{8B359E77-54B3-8E47-B951-73EC78152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59338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6803" name="ZoneTexte 1">
            <a:extLst>
              <a:ext uri="{FF2B5EF4-FFF2-40B4-BE49-F238E27FC236}">
                <a16:creationId xmlns:a16="http://schemas.microsoft.com/office/drawing/2014/main" id="{3DD78AE1-1B23-2E47-A657-09C748F86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5475" y="2528888"/>
            <a:ext cx="340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/>
              <a:t>“Colobome” post endorésection</a:t>
            </a:r>
          </a:p>
        </p:txBody>
      </p:sp>
      <p:sp>
        <p:nvSpPr>
          <p:cNvPr id="76804" name="ZoneTexte 2">
            <a:extLst>
              <a:ext uri="{FF2B5EF4-FFF2-40B4-BE49-F238E27FC236}">
                <a16:creationId xmlns:a16="http://schemas.microsoft.com/office/drawing/2014/main" id="{99D8E2FB-F534-3B48-B916-D26873B6C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2350" y="31750"/>
            <a:ext cx="3749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/>
              <a:t>Volumineuse cicatrice post protons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68F075F-ADBA-B640-94AF-3AE693D63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222986"/>
            <a:ext cx="4557886" cy="381994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640F183-A813-AE4D-95D1-413E2B462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6" y="22840"/>
            <a:ext cx="5724128" cy="221142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A086976-0821-6D45-9E0D-FD2F6A44741E}"/>
              </a:ext>
            </a:extLst>
          </p:cNvPr>
          <p:cNvSpPr txBox="1"/>
          <p:nvPr/>
        </p:nvSpPr>
        <p:spPr>
          <a:xfrm>
            <a:off x="6876256" y="2895489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Endorésection</a:t>
            </a:r>
            <a:endParaRPr lang="fr-FR" sz="16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E1E62F5-B802-0B41-AC4A-F23CEE8AFF26}"/>
              </a:ext>
            </a:extLst>
          </p:cNvPr>
          <p:cNvSpPr txBox="1"/>
          <p:nvPr/>
        </p:nvSpPr>
        <p:spPr>
          <a:xfrm>
            <a:off x="6876256" y="4437112"/>
            <a:ext cx="2076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/>
              <a:t>Protonthérapie</a:t>
            </a:r>
            <a:r>
              <a:rPr lang="fr-FR" sz="1600" dirty="0"/>
              <a:t> seule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CC67CB3-0B9D-EA40-8345-74B1FBD1F9B2}"/>
              </a:ext>
            </a:extLst>
          </p:cNvPr>
          <p:cNvSpPr txBox="1"/>
          <p:nvPr/>
        </p:nvSpPr>
        <p:spPr>
          <a:xfrm>
            <a:off x="6876500" y="3513782"/>
            <a:ext cx="263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Protonthérapie</a:t>
            </a:r>
            <a:r>
              <a:rPr lang="fr-FR" sz="1600" dirty="0"/>
              <a:t> + thermothérapie </a:t>
            </a:r>
            <a:r>
              <a:rPr lang="fr-FR" sz="1600" dirty="0" err="1"/>
              <a:t>transpupillaire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020460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E8CF9F5-FC0A-8DB7-C369-AC7DEB12FB23}"/>
              </a:ext>
            </a:extLst>
          </p:cNvPr>
          <p:cNvSpPr txBox="1"/>
          <p:nvPr/>
        </p:nvSpPr>
        <p:spPr>
          <a:xfrm>
            <a:off x="2257709" y="260648"/>
            <a:ext cx="415851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rgbClr val="C00000"/>
                </a:solidFill>
                <a:latin typeface="+mj-lt"/>
              </a:rPr>
              <a:t>Anti-VEGF </a:t>
            </a:r>
            <a:r>
              <a:rPr lang="en-US" sz="3300" dirty="0" err="1">
                <a:solidFill>
                  <a:srgbClr val="C00000"/>
                </a:solidFill>
                <a:latin typeface="+mj-lt"/>
              </a:rPr>
              <a:t>préventifs</a:t>
            </a:r>
            <a:endParaRPr lang="en-US" sz="33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B9C587-B149-0F03-D1E7-0C108AE77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965" y="2191665"/>
            <a:ext cx="4619748" cy="37181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A67936-1C6D-7D12-7FA5-16965ED1F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71" y="1143786"/>
            <a:ext cx="4171693" cy="142764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4D6F91D-B60A-812D-94B6-1F7E2DB0DA39}"/>
              </a:ext>
            </a:extLst>
          </p:cNvPr>
          <p:cNvSpPr txBox="1"/>
          <p:nvPr/>
        </p:nvSpPr>
        <p:spPr>
          <a:xfrm>
            <a:off x="796742" y="682121"/>
            <a:ext cx="63969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prstClr val="black"/>
                </a:solidFill>
                <a:latin typeface="Calibri Light" panose="020F0302020204030204"/>
              </a:rPr>
              <a:t>Dès</a:t>
            </a:r>
            <a:r>
              <a:rPr lang="en-US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libri Light" panose="020F0302020204030204"/>
              </a:rPr>
              <a:t>l’irradiation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706251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DABC7D7-E0C7-5D41-A449-54A1AFB70BD8}"/>
              </a:ext>
            </a:extLst>
          </p:cNvPr>
          <p:cNvSpPr txBox="1"/>
          <p:nvPr/>
        </p:nvSpPr>
        <p:spPr>
          <a:xfrm>
            <a:off x="3763577" y="0"/>
            <a:ext cx="2350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 err="1">
                <a:solidFill>
                  <a:srgbClr val="C00000"/>
                </a:solidFill>
                <a:latin typeface="+mj-lt"/>
              </a:rPr>
              <a:t>En</a:t>
            </a:r>
            <a:r>
              <a:rPr lang="en-US" sz="3300" dirty="0">
                <a:solidFill>
                  <a:srgbClr val="C00000"/>
                </a:solidFill>
                <a:latin typeface="+mj-lt"/>
              </a:rPr>
              <a:t> pratique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6D2B1EA-D374-8D47-B88A-B1077CAF1137}"/>
              </a:ext>
            </a:extLst>
          </p:cNvPr>
          <p:cNvSpPr txBox="1"/>
          <p:nvPr/>
        </p:nvSpPr>
        <p:spPr>
          <a:xfrm>
            <a:off x="504028" y="2747257"/>
            <a:ext cx="2672526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Si DR </a:t>
            </a:r>
            <a:r>
              <a:rPr lang="en-US" sz="1800" dirty="0" err="1">
                <a:solidFill>
                  <a:schemeClr val="bg1"/>
                </a:solidFill>
              </a:rPr>
              <a:t>exsudatif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inférieur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BA0664-F9B0-8946-B8A5-6AD66E914DC5}"/>
              </a:ext>
            </a:extLst>
          </p:cNvPr>
          <p:cNvSpPr txBox="1"/>
          <p:nvPr/>
        </p:nvSpPr>
        <p:spPr>
          <a:xfrm>
            <a:off x="-36512" y="3562568"/>
            <a:ext cx="3636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IVT anti-VEGF </a:t>
            </a:r>
            <a:r>
              <a:rPr lang="en-US" sz="1800" b="1" dirty="0" err="1"/>
              <a:t>mensuelles</a:t>
            </a:r>
            <a:endParaRPr lang="en-US" sz="1800" b="1" dirty="0"/>
          </a:p>
          <a:p>
            <a:r>
              <a:rPr lang="en-US" sz="1800" dirty="0"/>
              <a:t>(6 </a:t>
            </a:r>
            <a:r>
              <a:rPr lang="en-US" sz="1800" dirty="0" err="1"/>
              <a:t>mois</a:t>
            </a:r>
            <a:r>
              <a:rPr lang="en-US" sz="1800" dirty="0"/>
              <a:t>)</a:t>
            </a:r>
          </a:p>
          <a:p>
            <a:r>
              <a:rPr lang="en-US" sz="1800" dirty="0" err="1"/>
              <a:t>Puis</a:t>
            </a:r>
            <a:r>
              <a:rPr lang="en-US" sz="1800" dirty="0"/>
              <a:t> </a:t>
            </a:r>
            <a:r>
              <a:rPr lang="en-US" sz="1800" dirty="0" err="1"/>
              <a:t>allongement</a:t>
            </a:r>
            <a:r>
              <a:rPr lang="en-US" sz="1800" dirty="0"/>
              <a:t> des </a:t>
            </a:r>
            <a:r>
              <a:rPr lang="en-US" sz="1800" dirty="0" err="1"/>
              <a:t>intervalles</a:t>
            </a:r>
            <a:endParaRPr lang="en-US" sz="1800" dirty="0"/>
          </a:p>
        </p:txBody>
      </p:sp>
      <p:sp>
        <p:nvSpPr>
          <p:cNvPr id="9" name="Flèche vers le bas 8">
            <a:extLst>
              <a:ext uri="{FF2B5EF4-FFF2-40B4-BE49-F238E27FC236}">
                <a16:creationId xmlns:a16="http://schemas.microsoft.com/office/drawing/2014/main" id="{A60D5C60-0740-8745-8CEC-3EC7B90F1D17}"/>
              </a:ext>
            </a:extLst>
          </p:cNvPr>
          <p:cNvSpPr/>
          <p:nvPr/>
        </p:nvSpPr>
        <p:spPr>
          <a:xfrm>
            <a:off x="1438939" y="3211479"/>
            <a:ext cx="330200" cy="389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54575A3-BDF8-B249-AB5B-F672A7BF12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96" y="692696"/>
            <a:ext cx="1972886" cy="1973894"/>
          </a:xfrm>
          <a:prstGeom prst="rect">
            <a:avLst/>
          </a:prstGeom>
        </p:spPr>
      </p:pic>
      <p:sp>
        <p:nvSpPr>
          <p:cNvPr id="20" name="Ellipse 19">
            <a:extLst>
              <a:ext uri="{FF2B5EF4-FFF2-40B4-BE49-F238E27FC236}">
                <a16:creationId xmlns:a16="http://schemas.microsoft.com/office/drawing/2014/main" id="{3B494AA0-7E82-7744-90DB-3BADC4F24526}"/>
              </a:ext>
            </a:extLst>
          </p:cNvPr>
          <p:cNvSpPr/>
          <p:nvPr/>
        </p:nvSpPr>
        <p:spPr>
          <a:xfrm>
            <a:off x="95458" y="250686"/>
            <a:ext cx="2483768" cy="5770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FFFF00"/>
                </a:solidFill>
              </a:rPr>
              <a:t>1 </a:t>
            </a:r>
            <a:r>
              <a:rPr lang="en-US" sz="1800" dirty="0" err="1">
                <a:solidFill>
                  <a:srgbClr val="FFFF00"/>
                </a:solidFill>
              </a:rPr>
              <a:t>mois</a:t>
            </a:r>
            <a:r>
              <a:rPr lang="en-US" sz="1800" dirty="0">
                <a:solidFill>
                  <a:srgbClr val="FFFF00"/>
                </a:solidFill>
              </a:rPr>
              <a:t> post </a:t>
            </a:r>
            <a:r>
              <a:rPr lang="en-US" sz="1800" dirty="0" err="1">
                <a:solidFill>
                  <a:srgbClr val="FFFF00"/>
                </a:solidFill>
              </a:rPr>
              <a:t>protonthérapie</a:t>
            </a:r>
            <a:endParaRPr lang="en-US" sz="1800" dirty="0">
              <a:solidFill>
                <a:srgbClr val="FFFF00"/>
              </a:solidFill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5BB7B86-1952-BDD9-19AE-EB5235F3D7E8}"/>
              </a:ext>
            </a:extLst>
          </p:cNvPr>
          <p:cNvGrpSpPr/>
          <p:nvPr/>
        </p:nvGrpSpPr>
        <p:grpSpPr>
          <a:xfrm>
            <a:off x="3525386" y="853599"/>
            <a:ext cx="2520711" cy="4724835"/>
            <a:chOff x="4324675" y="801751"/>
            <a:chExt cx="3360948" cy="6299779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67CBC0D2-7CBA-4D44-93F6-7B9123A89CBC}"/>
                </a:ext>
              </a:extLst>
            </p:cNvPr>
            <p:cNvSpPr txBox="1"/>
            <p:nvPr/>
          </p:nvSpPr>
          <p:spPr>
            <a:xfrm>
              <a:off x="4737807" y="3618037"/>
              <a:ext cx="2947816" cy="492443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</a:rPr>
                <a:t>Pour tout </a:t>
              </a:r>
              <a:r>
                <a:rPr lang="en-US" sz="1800" dirty="0" err="1">
                  <a:solidFill>
                    <a:schemeClr val="bg1"/>
                  </a:solidFill>
                </a:rPr>
                <a:t>œil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irradié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278CD46B-9140-CC4B-8C17-F6D597567153}"/>
                </a:ext>
              </a:extLst>
            </p:cNvPr>
            <p:cNvSpPr txBox="1"/>
            <p:nvPr/>
          </p:nvSpPr>
          <p:spPr>
            <a:xfrm>
              <a:off x="4685431" y="4762429"/>
              <a:ext cx="2649038" cy="2339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/>
                <a:t>PPR laser</a:t>
              </a:r>
            </a:p>
            <a:p>
              <a:endParaRPr lang="en-US" sz="1800" dirty="0"/>
            </a:p>
            <a:p>
              <a:r>
                <a:rPr lang="en-US" sz="1800" dirty="0"/>
                <a:t>Surtout </a:t>
              </a:r>
              <a:r>
                <a:rPr lang="en-US" sz="1800" dirty="0" err="1"/>
                <a:t>si</a:t>
              </a:r>
              <a:r>
                <a:rPr lang="en-US" sz="1800" dirty="0"/>
                <a:t> </a:t>
              </a:r>
              <a:r>
                <a:rPr lang="en-US" sz="1800" u="sng" dirty="0" err="1"/>
                <a:t>tumeur</a:t>
              </a:r>
              <a:r>
                <a:rPr lang="en-US" sz="1800" u="sng" dirty="0"/>
                <a:t> </a:t>
              </a:r>
              <a:r>
                <a:rPr lang="en-US" sz="1800" u="sng" dirty="0" err="1"/>
                <a:t>proche</a:t>
              </a:r>
              <a:r>
                <a:rPr lang="en-US" sz="1800" u="sng" dirty="0"/>
                <a:t> de la </a:t>
              </a:r>
              <a:r>
                <a:rPr lang="en-US" sz="1800" u="sng" dirty="0" err="1"/>
                <a:t>papille</a:t>
              </a:r>
              <a:endParaRPr lang="en-US" sz="1800" u="sng" dirty="0"/>
            </a:p>
            <a:p>
              <a:r>
                <a:rPr lang="en-US" sz="1800" dirty="0"/>
                <a:t>(</a:t>
              </a:r>
              <a:r>
                <a:rPr lang="en-US" sz="1800" dirty="0" err="1"/>
                <a:t>risque</a:t>
              </a:r>
              <a:r>
                <a:rPr lang="en-US" sz="1800" dirty="0"/>
                <a:t> de GNV)</a:t>
              </a:r>
            </a:p>
          </p:txBody>
        </p:sp>
        <p:sp>
          <p:nvSpPr>
            <p:cNvPr id="10" name="Flèche vers le bas 9">
              <a:extLst>
                <a:ext uri="{FF2B5EF4-FFF2-40B4-BE49-F238E27FC236}">
                  <a16:creationId xmlns:a16="http://schemas.microsoft.com/office/drawing/2014/main" id="{CBCC1D9D-DED7-4A4F-BC6C-4D9F1C439BCE}"/>
                </a:ext>
              </a:extLst>
            </p:cNvPr>
            <p:cNvSpPr/>
            <p:nvPr/>
          </p:nvSpPr>
          <p:spPr>
            <a:xfrm>
              <a:off x="5834052" y="4192347"/>
              <a:ext cx="440267" cy="51891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AAD5C52-C484-7C45-B165-5856FCBE52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1" t="27627" r="62713" b="27000"/>
            <a:stretch/>
          </p:blipFill>
          <p:spPr>
            <a:xfrm>
              <a:off x="5017521" y="1332953"/>
              <a:ext cx="2118885" cy="2216079"/>
            </a:xfrm>
            <a:prstGeom prst="rect">
              <a:avLst/>
            </a:prstGeom>
          </p:spPr>
        </p:pic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1FCA3ABE-52F1-A94E-9CBA-7C22750510B6}"/>
                </a:ext>
              </a:extLst>
            </p:cNvPr>
            <p:cNvSpPr/>
            <p:nvPr/>
          </p:nvSpPr>
          <p:spPr>
            <a:xfrm>
              <a:off x="4324675" y="801751"/>
              <a:ext cx="2598188" cy="65674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rgbClr val="FFFF00"/>
                  </a:solidFill>
                </a:rPr>
                <a:t>6 </a:t>
              </a:r>
              <a:r>
                <a:rPr lang="en-US" sz="1800" dirty="0" err="1">
                  <a:solidFill>
                    <a:srgbClr val="FFFF00"/>
                  </a:solidFill>
                </a:rPr>
                <a:t>à</a:t>
              </a:r>
              <a:r>
                <a:rPr lang="en-US" sz="1800" dirty="0">
                  <a:solidFill>
                    <a:srgbClr val="FFFF00"/>
                  </a:solidFill>
                </a:rPr>
                <a:t> 12 </a:t>
              </a:r>
              <a:r>
                <a:rPr lang="en-US" sz="1800" dirty="0" err="1">
                  <a:solidFill>
                    <a:srgbClr val="FFFF00"/>
                  </a:solidFill>
                </a:rPr>
                <a:t>mois</a:t>
              </a:r>
              <a:endParaRPr lang="en-US" sz="18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BF14185-E8BC-18A1-C5EF-1E4FDD929B7B}"/>
              </a:ext>
            </a:extLst>
          </p:cNvPr>
          <p:cNvGrpSpPr/>
          <p:nvPr/>
        </p:nvGrpSpPr>
        <p:grpSpPr>
          <a:xfrm>
            <a:off x="6330313" y="1268760"/>
            <a:ext cx="2886422" cy="4543500"/>
            <a:chOff x="8235910" y="1355297"/>
            <a:chExt cx="3848562" cy="605800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B08400BB-CDFB-6842-AE9C-CF45C0ABCE51}"/>
                </a:ext>
              </a:extLst>
            </p:cNvPr>
            <p:cNvSpPr txBox="1"/>
            <p:nvPr/>
          </p:nvSpPr>
          <p:spPr>
            <a:xfrm>
              <a:off x="9069551" y="3582713"/>
              <a:ext cx="2716385" cy="1231107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</a:rPr>
                <a:t>Si </a:t>
              </a:r>
              <a:r>
                <a:rPr lang="en-US" sz="1800" dirty="0" err="1">
                  <a:solidFill>
                    <a:schemeClr val="bg1"/>
                  </a:solidFill>
                </a:rPr>
                <a:t>oedème</a:t>
              </a:r>
              <a:r>
                <a:rPr lang="en-US" sz="1800" dirty="0">
                  <a:solidFill>
                    <a:schemeClr val="bg1"/>
                  </a:solidFill>
                </a:rPr>
                <a:t>/DSR </a:t>
              </a:r>
              <a:r>
                <a:rPr lang="en-US" sz="1800" dirty="0" err="1">
                  <a:solidFill>
                    <a:schemeClr val="bg1"/>
                  </a:solidFill>
                </a:rPr>
                <a:t>maculaire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persistant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382622C-6C7B-9A49-A975-BF76C5FB4042}"/>
                </a:ext>
              </a:extLst>
            </p:cNvPr>
            <p:cNvSpPr txBox="1"/>
            <p:nvPr/>
          </p:nvSpPr>
          <p:spPr>
            <a:xfrm>
              <a:off x="8496373" y="5505083"/>
              <a:ext cx="3588099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800" b="1" dirty="0">
                  <a:solidFill>
                    <a:prstClr val="black"/>
                  </a:solidFill>
                </a:rPr>
                <a:t>IVT anti-VEGF </a:t>
              </a:r>
              <a:r>
                <a:rPr lang="en-US" sz="1800" dirty="0">
                  <a:solidFill>
                    <a:prstClr val="black"/>
                  </a:solidFill>
                </a:rPr>
                <a:t>(PRN)</a:t>
              </a:r>
            </a:p>
            <a:p>
              <a:pPr lvl="0"/>
              <a:endParaRPr lang="en-US" sz="1800" dirty="0">
                <a:solidFill>
                  <a:prstClr val="black"/>
                </a:solidFill>
              </a:endParaRPr>
            </a:p>
            <a:p>
              <a:pPr lvl="0"/>
              <a:r>
                <a:rPr lang="en-US" sz="1800" dirty="0">
                  <a:solidFill>
                    <a:prstClr val="black"/>
                  </a:solidFill>
                </a:rPr>
                <a:t>Si </a:t>
              </a:r>
              <a:r>
                <a:rPr lang="en-US" sz="1800" dirty="0" err="1">
                  <a:solidFill>
                    <a:prstClr val="black"/>
                  </a:solidFill>
                </a:rPr>
                <a:t>inefficace</a:t>
              </a:r>
              <a:r>
                <a:rPr lang="en-US" sz="1800" dirty="0">
                  <a:solidFill>
                    <a:prstClr val="black"/>
                  </a:solidFill>
                </a:rPr>
                <a:t>:</a:t>
              </a:r>
            </a:p>
            <a:p>
              <a:pPr lvl="0"/>
              <a:r>
                <a:rPr lang="en-US" sz="1800" b="1" dirty="0">
                  <a:solidFill>
                    <a:prstClr val="black"/>
                  </a:solidFill>
                </a:rPr>
                <a:t>IVT dexamethasone</a:t>
              </a:r>
            </a:p>
            <a:p>
              <a:pPr lvl="0"/>
              <a:r>
                <a:rPr lang="en-US" sz="1500" dirty="0">
                  <a:solidFill>
                    <a:prstClr val="black"/>
                  </a:solidFill>
                </a:rPr>
                <a:t>(prudence </a:t>
              </a:r>
              <a:r>
                <a:rPr lang="en-US" sz="1500" dirty="0" err="1">
                  <a:solidFill>
                    <a:prstClr val="black"/>
                  </a:solidFill>
                </a:rPr>
                <a:t>phaques</a:t>
              </a:r>
              <a:r>
                <a:rPr lang="en-US" sz="1500" dirty="0">
                  <a:solidFill>
                    <a:prstClr val="black"/>
                  </a:solidFill>
                </a:rPr>
                <a:t> et HTO)</a:t>
              </a:r>
            </a:p>
          </p:txBody>
        </p:sp>
        <p:sp>
          <p:nvSpPr>
            <p:cNvPr id="11" name="Flèche vers le bas 10">
              <a:extLst>
                <a:ext uri="{FF2B5EF4-FFF2-40B4-BE49-F238E27FC236}">
                  <a16:creationId xmlns:a16="http://schemas.microsoft.com/office/drawing/2014/main" id="{12288E8F-B847-BC49-B182-20EDCDB0A538}"/>
                </a:ext>
              </a:extLst>
            </p:cNvPr>
            <p:cNvSpPr/>
            <p:nvPr/>
          </p:nvSpPr>
          <p:spPr>
            <a:xfrm>
              <a:off x="10207610" y="4893196"/>
              <a:ext cx="440267" cy="53520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010D228E-C161-BA47-99C4-0B013BA26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96372" y="1893524"/>
              <a:ext cx="3588098" cy="1496640"/>
            </a:xfrm>
            <a:prstGeom prst="rect">
              <a:avLst/>
            </a:prstGeom>
          </p:spPr>
        </p:pic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8ED4A8BD-4150-BA43-A612-F87238B3BB7C}"/>
                </a:ext>
              </a:extLst>
            </p:cNvPr>
            <p:cNvSpPr/>
            <p:nvPr/>
          </p:nvSpPr>
          <p:spPr>
            <a:xfrm>
              <a:off x="8235910" y="1355297"/>
              <a:ext cx="3032181" cy="65674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rgbClr val="FFFF00"/>
                  </a:solidFill>
                </a:rPr>
                <a:t>Après 6 </a:t>
              </a:r>
              <a:r>
                <a:rPr lang="en-US" sz="1800" dirty="0" err="1">
                  <a:solidFill>
                    <a:srgbClr val="FFFF00"/>
                  </a:solidFill>
                </a:rPr>
                <a:t>mois</a:t>
              </a:r>
              <a:endParaRPr lang="en-US" sz="18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034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3DE8A5A-7E57-1E82-0EF8-86CAC1BE6C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3A376307-D187-F143-93AA-DC002A0E62E9}" type="slidenum">
              <a:rPr lang="fr-FR" altLang="fr-FR" smtClean="0"/>
              <a:pPr>
                <a:defRPr/>
              </a:pPr>
              <a:t>57</a:t>
            </a:fld>
            <a:r>
              <a:rPr lang="fr-FR" altLang="fr-FR"/>
              <a:t> - Titre de la présentation - nom du département émetteur et/ ou rédacteur - 00/00/2005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E1F7E2-16A4-614F-6C2C-0A3A3928B85C}"/>
              </a:ext>
            </a:extLst>
          </p:cNvPr>
          <p:cNvSpPr txBox="1"/>
          <p:nvPr/>
        </p:nvSpPr>
        <p:spPr>
          <a:xfrm>
            <a:off x="713411" y="2348880"/>
            <a:ext cx="77171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Mélanome uvéal métastatique</a:t>
            </a:r>
          </a:p>
        </p:txBody>
      </p:sp>
    </p:spTree>
    <p:extLst>
      <p:ext uri="{BB962C8B-B14F-4D97-AF65-F5344CB8AC3E}">
        <p14:creationId xmlns:p14="http://schemas.microsoft.com/office/powerpoint/2010/main" val="3332438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21BE380-884A-1842-8A55-B70CF0BE84FF}"/>
              </a:ext>
            </a:extLst>
          </p:cNvPr>
          <p:cNvSpPr txBox="1">
            <a:spLocks noChangeArrowheads="1"/>
          </p:cNvSpPr>
          <p:nvPr/>
        </p:nvSpPr>
        <p:spPr>
          <a:xfrm>
            <a:off x="509886" y="508887"/>
            <a:ext cx="8124228" cy="742950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571500" eaLnBrk="1" hangingPunct="1">
              <a:defRPr/>
            </a:pPr>
            <a:r>
              <a:rPr lang="fr-FR" altLang="fr-FR" sz="3000" dirty="0">
                <a:solidFill>
                  <a:srgbClr val="C00000"/>
                </a:solidFill>
                <a:latin typeface="+mj-lt"/>
              </a:rPr>
              <a:t>Progression métastatique du mélanome uvéal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946FDEC-E28F-A24E-9A63-2B28F6312D6C}"/>
              </a:ext>
            </a:extLst>
          </p:cNvPr>
          <p:cNvSpPr txBox="1"/>
          <p:nvPr/>
        </p:nvSpPr>
        <p:spPr>
          <a:xfrm>
            <a:off x="179512" y="2120175"/>
            <a:ext cx="6022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Courier New" panose="02070309020205020404" pitchFamily="49" charset="0"/>
              <a:buChar char="o"/>
            </a:pPr>
            <a:r>
              <a:rPr lang="fr-FR" sz="1800" dirty="0"/>
              <a:t>Métastases hépatiques inaugurales dans 80% des cas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3E93EE6-3E70-EC47-9A01-D6F93CFAC263}"/>
              </a:ext>
            </a:extLst>
          </p:cNvPr>
          <p:cNvSpPr txBox="1"/>
          <p:nvPr/>
        </p:nvSpPr>
        <p:spPr>
          <a:xfrm>
            <a:off x="196910" y="2633857"/>
            <a:ext cx="4993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Courier New" panose="02070309020205020404" pitchFamily="49" charset="0"/>
              <a:buChar char="o"/>
            </a:pPr>
            <a:r>
              <a:rPr lang="fr-FR" sz="1800" dirty="0"/>
              <a:t>Dépend:</a:t>
            </a:r>
          </a:p>
          <a:p>
            <a:r>
              <a:rPr lang="fr-FR" sz="1800" dirty="0"/>
              <a:t>	des dimensions tumorales</a:t>
            </a:r>
          </a:p>
          <a:p>
            <a:r>
              <a:rPr lang="fr-FR" sz="1800" dirty="0"/>
              <a:t>	des anomalies génomiques tumorales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17F52B2-E489-E047-8E26-088EF99C3143}"/>
              </a:ext>
            </a:extLst>
          </p:cNvPr>
          <p:cNvSpPr txBox="1"/>
          <p:nvPr/>
        </p:nvSpPr>
        <p:spPr>
          <a:xfrm>
            <a:off x="196910" y="1579174"/>
            <a:ext cx="365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/>
              <a:t>⚠️  ~50% de métastases à 10 ans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6974F75-F500-9748-A226-51FA3D5A8FAB}"/>
              </a:ext>
            </a:extLst>
          </p:cNvPr>
          <p:cNvSpPr txBox="1"/>
          <p:nvPr/>
        </p:nvSpPr>
        <p:spPr>
          <a:xfrm>
            <a:off x="179511" y="3871987"/>
            <a:ext cx="5817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Courier New" panose="02070309020205020404" pitchFamily="49" charset="0"/>
              <a:buChar char="o"/>
            </a:pPr>
            <a:r>
              <a:rPr lang="fr-FR" sz="1800" dirty="0"/>
              <a:t>Surveillance: </a:t>
            </a:r>
            <a:r>
              <a:rPr lang="fr-FR" sz="1800" u="sng" dirty="0"/>
              <a:t>IRM</a:t>
            </a:r>
            <a:r>
              <a:rPr lang="fr-FR" sz="1800" dirty="0"/>
              <a:t> ou </a:t>
            </a:r>
            <a:r>
              <a:rPr lang="fr-FR" sz="1800" u="sng" dirty="0"/>
              <a:t>écho hépatique</a:t>
            </a:r>
            <a:r>
              <a:rPr lang="fr-FR" sz="1800" dirty="0"/>
              <a:t> tous les 6 mois</a:t>
            </a:r>
          </a:p>
          <a:p>
            <a:pPr marL="257175" indent="-257175">
              <a:buFont typeface="Courier New" panose="02070309020205020404" pitchFamily="49" charset="0"/>
              <a:buChar char="o"/>
            </a:pPr>
            <a:endParaRPr lang="fr-FR" sz="1800" dirty="0"/>
          </a:p>
          <a:p>
            <a:pPr marL="257175" indent="-257175">
              <a:buFont typeface="Courier New" panose="02070309020205020404" pitchFamily="49" charset="0"/>
              <a:buChar char="o"/>
            </a:pPr>
            <a:r>
              <a:rPr lang="fr-FR" sz="1800" dirty="0"/>
              <a:t>Suivi par oncologues médicaux pour patients</a:t>
            </a:r>
          </a:p>
          <a:p>
            <a:r>
              <a:rPr lang="fr-FR" sz="1800" dirty="0"/>
              <a:t>     à </a:t>
            </a:r>
            <a:r>
              <a:rPr lang="fr-FR" sz="1800" u="sng" dirty="0"/>
              <a:t>haut risque</a:t>
            </a:r>
            <a:r>
              <a:rPr lang="fr-FR" sz="1800" dirty="0"/>
              <a:t> clinique ou génomique</a:t>
            </a:r>
          </a:p>
        </p:txBody>
      </p:sp>
      <p:pic>
        <p:nvPicPr>
          <p:cNvPr id="8" name="Picture 4" descr="PIPER02 ">
            <a:extLst>
              <a:ext uri="{FF2B5EF4-FFF2-40B4-BE49-F238E27FC236}">
                <a16:creationId xmlns:a16="http://schemas.microsoft.com/office/drawing/2014/main" id="{0CE9EB2D-EAEF-DB4C-89AE-943A8B39D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3134" y="2740964"/>
            <a:ext cx="3150022" cy="2262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0657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1846E52-618F-F9A2-46EA-90ED4CB1B1BD}"/>
              </a:ext>
            </a:extLst>
          </p:cNvPr>
          <p:cNvSpPr txBox="1"/>
          <p:nvPr/>
        </p:nvSpPr>
        <p:spPr>
          <a:xfrm>
            <a:off x="962883" y="288853"/>
            <a:ext cx="7463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+mj-lt"/>
              </a:rPr>
              <a:t>Les altérations génomiques tumorales prédisent le risque métastatique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37C6ED-847D-E2AC-D1CF-B5F960EAE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398" y="1784387"/>
            <a:ext cx="3678939" cy="340202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6C275EE-0501-3553-B057-8C98DCDE5E4E}"/>
              </a:ext>
            </a:extLst>
          </p:cNvPr>
          <p:cNvSpPr txBox="1"/>
          <p:nvPr/>
        </p:nvSpPr>
        <p:spPr>
          <a:xfrm>
            <a:off x="1084215" y="5290919"/>
            <a:ext cx="3453189" cy="623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/>
              <a:t>Survie sans métastases</a:t>
            </a:r>
          </a:p>
          <a:p>
            <a:pPr algn="r"/>
            <a:r>
              <a:rPr lang="fr-FR" sz="1050" dirty="0" err="1">
                <a:solidFill>
                  <a:srgbClr val="00B050"/>
                </a:solidFill>
              </a:rPr>
              <a:t>Cassoux</a:t>
            </a:r>
            <a:r>
              <a:rPr lang="fr-FR" sz="1050" dirty="0">
                <a:solidFill>
                  <a:srgbClr val="00B050"/>
                </a:solidFill>
              </a:rPr>
              <a:t> </a:t>
            </a:r>
            <a:r>
              <a:rPr lang="fr-FR" sz="1050" i="1" dirty="0">
                <a:solidFill>
                  <a:srgbClr val="00B050"/>
                </a:solidFill>
              </a:rPr>
              <a:t>et al. BJO </a:t>
            </a:r>
            <a:r>
              <a:rPr lang="fr-FR" sz="1050" dirty="0">
                <a:solidFill>
                  <a:srgbClr val="00B050"/>
                </a:solidFill>
              </a:rPr>
              <a:t>2014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AB3B384-5865-8B57-7C7B-F73CC07EA506}"/>
              </a:ext>
            </a:extLst>
          </p:cNvPr>
          <p:cNvSpPr txBox="1"/>
          <p:nvPr/>
        </p:nvSpPr>
        <p:spPr>
          <a:xfrm>
            <a:off x="4739285" y="4456952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Monosomie 3 </a:t>
            </a:r>
            <a:r>
              <a:rPr lang="fr-FR" sz="1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</a:t>
            </a:r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Gain du 8q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0A3E03-FC65-7914-4873-7887FD39D938}"/>
              </a:ext>
            </a:extLst>
          </p:cNvPr>
          <p:cNvSpPr txBox="1"/>
          <p:nvPr/>
        </p:nvSpPr>
        <p:spPr>
          <a:xfrm>
            <a:off x="4694828" y="263158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rgbClr val="C00000"/>
                </a:solidFill>
              </a:rPr>
              <a:t>Gain du 8q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FB9859F-BDBD-8873-B0D1-3670A3365C79}"/>
              </a:ext>
            </a:extLst>
          </p:cNvPr>
          <p:cNvSpPr txBox="1"/>
          <p:nvPr/>
        </p:nvSpPr>
        <p:spPr>
          <a:xfrm>
            <a:off x="4694828" y="29285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rgbClr val="0070C0"/>
                </a:solidFill>
              </a:rPr>
              <a:t>Monosomie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E4ECCE4-3CB6-A880-3FB6-A946A2F4E1B4}"/>
              </a:ext>
            </a:extLst>
          </p:cNvPr>
          <p:cNvSpPr txBox="1"/>
          <p:nvPr/>
        </p:nvSpPr>
        <p:spPr>
          <a:xfrm>
            <a:off x="4732086" y="1931094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rgbClr val="00B050"/>
                </a:solidFill>
              </a:rPr>
              <a:t>Aucune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D4EEE8F-F9EE-CF63-23F1-DACDD5BBF2D6}"/>
              </a:ext>
            </a:extLst>
          </p:cNvPr>
          <p:cNvSpPr txBox="1"/>
          <p:nvPr/>
        </p:nvSpPr>
        <p:spPr>
          <a:xfrm>
            <a:off x="6491407" y="1854751"/>
            <a:ext cx="1274708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rgbClr val="00B050"/>
                </a:solidFill>
              </a:rPr>
              <a:t>Bas risque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A84984B-A8A5-F50B-F2A3-DB83A36A66A3}"/>
              </a:ext>
            </a:extLst>
          </p:cNvPr>
          <p:cNvSpPr txBox="1"/>
          <p:nvPr/>
        </p:nvSpPr>
        <p:spPr>
          <a:xfrm>
            <a:off x="6476907" y="2771413"/>
            <a:ext cx="230063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rgbClr val="0070C0"/>
                </a:solidFill>
              </a:rPr>
              <a:t>Risque intermédiaire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C1E211F-AE61-8044-0B77-266748ADC801}"/>
              </a:ext>
            </a:extLst>
          </p:cNvPr>
          <p:cNvSpPr txBox="1"/>
          <p:nvPr/>
        </p:nvSpPr>
        <p:spPr>
          <a:xfrm>
            <a:off x="6585126" y="4821684"/>
            <a:ext cx="1364476" cy="3693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Haut risque</a:t>
            </a:r>
          </a:p>
        </p:txBody>
      </p:sp>
    </p:spTree>
    <p:extLst>
      <p:ext uri="{BB962C8B-B14F-4D97-AF65-F5344CB8AC3E}">
        <p14:creationId xmlns:p14="http://schemas.microsoft.com/office/powerpoint/2010/main" val="94790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ZoneTexte 2">
            <a:extLst>
              <a:ext uri="{FF2B5EF4-FFF2-40B4-BE49-F238E27FC236}">
                <a16:creationId xmlns:a16="http://schemas.microsoft.com/office/drawing/2014/main" id="{933A0941-F3E6-9741-BDD8-07371315E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29047" y="3970338"/>
            <a:ext cx="494506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defTabSz="685800">
              <a:spcBef>
                <a:spcPct val="20000"/>
              </a:spcBef>
              <a:defRPr b="1">
                <a:solidFill>
                  <a:schemeClr val="accent2"/>
                </a:solidFill>
                <a:latin typeface="Helvetica" pitchFamily="2" charset="0"/>
              </a:defRPr>
            </a:lvl1pPr>
            <a:lvl2pPr marL="514350" indent="-171450" defTabSz="6858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pitchFamily="2" charset="0"/>
              </a:defRPr>
            </a:lvl2pPr>
            <a:lvl3pPr marL="857250" indent="-171450" defTabSz="6858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l"/>
              <a:defRPr sz="1500" b="1">
                <a:solidFill>
                  <a:schemeClr val="accent2"/>
                </a:solidFill>
                <a:latin typeface="Helvetica" pitchFamily="2" charset="0"/>
              </a:defRPr>
            </a:lvl3pPr>
            <a:lvl4pPr marL="1600200" indent="-228600" defTabSz="6858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 defTabSz="6858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fr-FR" alt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Sous AL ou AG </a:t>
            </a:r>
          </a:p>
          <a:p>
            <a:pPr lvl="1" ea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endParaRPr lang="fr-FR" altLang="fr-FR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fr-FR" alt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Repérage par </a:t>
            </a:r>
            <a:r>
              <a:rPr lang="fr-FR" altLang="fr-FR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transillumination</a:t>
            </a:r>
            <a:endParaRPr lang="fr-FR" altLang="fr-FR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2" eaLnBrk="1" hangingPunct="1">
              <a:lnSpc>
                <a:spcPct val="90000"/>
              </a:lnSpc>
              <a:spcBef>
                <a:spcPts val="375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fr-FR" altLang="fr-FR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Erreurs dues à l’ombre portée </a:t>
            </a:r>
          </a:p>
          <a:p>
            <a:pPr lvl="2" eaLnBrk="1" hangingPunct="1">
              <a:lnSpc>
                <a:spcPct val="90000"/>
              </a:lnSpc>
              <a:spcBef>
                <a:spcPts val="375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fr-FR" altLang="fr-FR" sz="2000" b="0" dirty="0">
                <a:solidFill>
                  <a:srgbClr val="000000"/>
                </a:solidFill>
                <a:latin typeface="Calibri" panose="020F0502020204030204" pitchFamily="34" charset="0"/>
              </a:rPr>
              <a:t>4 clips entourant au mieux la tumeur </a:t>
            </a:r>
          </a:p>
        </p:txBody>
      </p:sp>
      <p:sp>
        <p:nvSpPr>
          <p:cNvPr id="31746" name="ZoneTexte 4">
            <a:extLst>
              <a:ext uri="{FF2B5EF4-FFF2-40B4-BE49-F238E27FC236}">
                <a16:creationId xmlns:a16="http://schemas.microsoft.com/office/drawing/2014/main" id="{5E867F8A-678B-CB4C-AEBB-22DC5B985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2700"/>
            <a:ext cx="6273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fr-FR" altLang="fr-FR" sz="3200" b="1">
                <a:solidFill>
                  <a:schemeClr val="bg2"/>
                </a:solidFill>
                <a:latin typeface="Calibri" panose="020F0502020204030204" pitchFamily="34" charset="0"/>
              </a:rPr>
              <a:t>Mise en place des clips de repérage </a:t>
            </a:r>
          </a:p>
        </p:txBody>
      </p:sp>
      <p:pic>
        <p:nvPicPr>
          <p:cNvPr id="31747" name="Picture 2" descr="conduite03 8">
            <a:extLst>
              <a:ext uri="{FF2B5EF4-FFF2-40B4-BE49-F238E27FC236}">
                <a16:creationId xmlns:a16="http://schemas.microsoft.com/office/drawing/2014/main" id="{3F9ABA4E-96D3-F644-BDA8-45412245E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675" y="785813"/>
            <a:ext cx="4559300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ZoneTexte 6">
            <a:extLst>
              <a:ext uri="{FF2B5EF4-FFF2-40B4-BE49-F238E27FC236}">
                <a16:creationId xmlns:a16="http://schemas.microsoft.com/office/drawing/2014/main" id="{44E3C3EE-7E86-F446-A7F0-E2043FD24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4975" y="1633538"/>
            <a:ext cx="22161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/>
              <a:t>Contour tumoral marqué au bleu de méthylène</a:t>
            </a:r>
          </a:p>
        </p:txBody>
      </p:sp>
      <p:cxnSp>
        <p:nvCxnSpPr>
          <p:cNvPr id="31749" name="Connecteur droit avec flèche 8">
            <a:extLst>
              <a:ext uri="{FF2B5EF4-FFF2-40B4-BE49-F238E27FC236}">
                <a16:creationId xmlns:a16="http://schemas.microsoft.com/office/drawing/2014/main" id="{2538EDE4-2D53-3A45-ACC5-12D0587629B5}"/>
              </a:ext>
            </a:extLst>
          </p:cNvPr>
          <p:cNvCxnSpPr>
            <a:cxnSpLocks noChangeShapeType="1"/>
            <a:stCxn id="31748" idx="1"/>
          </p:cNvCxnSpPr>
          <p:nvPr/>
        </p:nvCxnSpPr>
        <p:spPr bwMode="auto">
          <a:xfrm flipH="1">
            <a:off x="4643438" y="2095500"/>
            <a:ext cx="2141537" cy="369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750" name="ZoneTexte 10">
            <a:extLst>
              <a:ext uri="{FF2B5EF4-FFF2-40B4-BE49-F238E27FC236}">
                <a16:creationId xmlns:a16="http://schemas.microsoft.com/office/drawing/2014/main" id="{95C64202-05F9-D442-BE7B-CEC572171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8" y="1881188"/>
            <a:ext cx="1658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1800"/>
              <a:t>Clip de tantale</a:t>
            </a:r>
          </a:p>
        </p:txBody>
      </p:sp>
      <p:cxnSp>
        <p:nvCxnSpPr>
          <p:cNvPr id="31751" name="Connecteur droit avec flèche 11">
            <a:extLst>
              <a:ext uri="{FF2B5EF4-FFF2-40B4-BE49-F238E27FC236}">
                <a16:creationId xmlns:a16="http://schemas.microsoft.com/office/drawing/2014/main" id="{7D760261-7D3A-6B41-9D53-796169C2667C}"/>
              </a:ext>
            </a:extLst>
          </p:cNvPr>
          <p:cNvCxnSpPr>
            <a:cxnSpLocks noChangeShapeType="1"/>
            <a:stCxn id="31750" idx="3"/>
          </p:cNvCxnSpPr>
          <p:nvPr/>
        </p:nvCxnSpPr>
        <p:spPr bwMode="auto">
          <a:xfrm>
            <a:off x="1984375" y="2065338"/>
            <a:ext cx="1939925" cy="6238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1752" name="Picture 3" descr="conduite05 8">
            <a:extLst>
              <a:ext uri="{FF2B5EF4-FFF2-40B4-BE49-F238E27FC236}">
                <a16:creationId xmlns:a16="http://schemas.microsoft.com/office/drawing/2014/main" id="{4B00F544-8B23-5C48-BBC8-C1D10FE77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38" y="3775075"/>
            <a:ext cx="43592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C0C11A6-4F6A-5A3D-4019-23AFC9966B5D}"/>
              </a:ext>
            </a:extLst>
          </p:cNvPr>
          <p:cNvSpPr txBox="1"/>
          <p:nvPr/>
        </p:nvSpPr>
        <p:spPr>
          <a:xfrm>
            <a:off x="575713" y="112639"/>
            <a:ext cx="80634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+mj-lt"/>
              </a:rPr>
              <a:t>Chimio / immunothérapie?</a:t>
            </a:r>
          </a:p>
          <a:p>
            <a:pPr algn="ctr"/>
            <a:r>
              <a:rPr lang="fr-FR" sz="3200" dirty="0">
                <a:latin typeface="+mj-lt"/>
              </a:rPr>
              <a:t>Décevant car seulement 4% de répondeurs</a:t>
            </a:r>
          </a:p>
        </p:txBody>
      </p:sp>
    </p:spTree>
    <p:extLst>
      <p:ext uri="{BB962C8B-B14F-4D97-AF65-F5344CB8AC3E}">
        <p14:creationId xmlns:p14="http://schemas.microsoft.com/office/powerpoint/2010/main" val="110042357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4B25B6B-49AB-6EFD-F09E-0461486DE3C2}"/>
              </a:ext>
            </a:extLst>
          </p:cNvPr>
          <p:cNvSpPr txBox="1"/>
          <p:nvPr/>
        </p:nvSpPr>
        <p:spPr>
          <a:xfrm>
            <a:off x="1371605" y="922637"/>
            <a:ext cx="6471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dirty="0">
              <a:latin typeface="+mj-lt"/>
            </a:endParaRPr>
          </a:p>
          <a:p>
            <a:pPr algn="ctr"/>
            <a:r>
              <a:rPr lang="fr-FR" dirty="0">
                <a:latin typeface="+mj-lt"/>
              </a:rPr>
              <a:t>2022: nouvelle immunothérapie </a:t>
            </a:r>
            <a:r>
              <a:rPr lang="fr-FR" dirty="0" err="1">
                <a:latin typeface="+mj-lt"/>
              </a:rPr>
              <a:t>bi-spécifique</a:t>
            </a:r>
            <a:r>
              <a:rPr lang="fr-FR" dirty="0">
                <a:latin typeface="+mj-lt"/>
              </a:rPr>
              <a:t> :</a:t>
            </a:r>
          </a:p>
          <a:p>
            <a:pPr algn="ctr"/>
            <a:r>
              <a:rPr lang="fr-FR" dirty="0" err="1">
                <a:solidFill>
                  <a:schemeClr val="accent2"/>
                </a:solidFill>
                <a:highlight>
                  <a:srgbClr val="FFFF00"/>
                </a:highlight>
                <a:latin typeface="+mj-lt"/>
              </a:rPr>
              <a:t>Tebentafusp</a:t>
            </a:r>
            <a:r>
              <a:rPr lang="fr-FR" dirty="0">
                <a:solidFill>
                  <a:schemeClr val="accent2"/>
                </a:solidFill>
                <a:latin typeface="+mj-lt"/>
              </a:rPr>
              <a:t> (</a:t>
            </a:r>
            <a:r>
              <a:rPr lang="fr-FR" dirty="0" err="1">
                <a:solidFill>
                  <a:schemeClr val="accent2"/>
                </a:solidFill>
                <a:latin typeface="+mj-lt"/>
              </a:rPr>
              <a:t>Kimmtrak</a:t>
            </a:r>
            <a:r>
              <a:rPr lang="fr-FR" dirty="0">
                <a:solidFill>
                  <a:schemeClr val="accent2"/>
                </a:solidFill>
                <a:latin typeface="+mj-lt"/>
              </a:rPr>
              <a:t>®)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7CAEB9A-17AF-275A-A521-C33AE506F733}"/>
              </a:ext>
            </a:extLst>
          </p:cNvPr>
          <p:cNvGrpSpPr/>
          <p:nvPr/>
        </p:nvGrpSpPr>
        <p:grpSpPr>
          <a:xfrm>
            <a:off x="49048" y="2860995"/>
            <a:ext cx="3261173" cy="2321160"/>
            <a:chOff x="-986841" y="2358341"/>
            <a:chExt cx="5258002" cy="3742416"/>
          </a:xfrm>
        </p:grpSpPr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0619F58A-AB62-1CAA-5400-78BFC182F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7" y="2358341"/>
              <a:ext cx="4205764" cy="3742416"/>
            </a:xfrm>
            <a:prstGeom prst="rect">
              <a:avLst/>
            </a:prstGeom>
          </p:spPr>
        </p:pic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E713C3AB-156F-30CF-3500-EA70F95FDE00}"/>
                </a:ext>
              </a:extLst>
            </p:cNvPr>
            <p:cNvSpPr/>
            <p:nvPr/>
          </p:nvSpPr>
          <p:spPr>
            <a:xfrm>
              <a:off x="65397" y="3172693"/>
              <a:ext cx="1486312" cy="512618"/>
            </a:xfrm>
            <a:prstGeom prst="ellipse">
              <a:avLst/>
            </a:pr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7A95E06C-E062-4355-0767-D77A7FB7BB4A}"/>
                </a:ext>
              </a:extLst>
            </p:cNvPr>
            <p:cNvSpPr txBox="1"/>
            <p:nvPr/>
          </p:nvSpPr>
          <p:spPr>
            <a:xfrm>
              <a:off x="-986841" y="2749728"/>
              <a:ext cx="3988443" cy="595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>
                  <a:solidFill>
                    <a:srgbClr val="00B050"/>
                  </a:solidFill>
                  <a:highlight>
                    <a:srgbClr val="FFFF00"/>
                  </a:highlight>
                </a:rPr>
                <a:t>~45% de la population</a:t>
              </a:r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D987AD34-8969-2541-CD92-2ED6DD4C8646}"/>
              </a:ext>
            </a:extLst>
          </p:cNvPr>
          <p:cNvGrpSpPr/>
          <p:nvPr/>
        </p:nvGrpSpPr>
        <p:grpSpPr>
          <a:xfrm>
            <a:off x="3703321" y="2580585"/>
            <a:ext cx="5391632" cy="3367467"/>
            <a:chOff x="4937760" y="2297779"/>
            <a:chExt cx="7188843" cy="4489956"/>
          </a:xfrm>
        </p:grpSpPr>
        <p:pic>
          <p:nvPicPr>
            <p:cNvPr id="4" name="Picture 1">
              <a:extLst>
                <a:ext uri="{FF2B5EF4-FFF2-40B4-BE49-F238E27FC236}">
                  <a16:creationId xmlns:a16="http://schemas.microsoft.com/office/drawing/2014/main" id="{83FA9AFA-DDA2-2927-83D2-3E6D4F8F1B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4" b="15768"/>
            <a:stretch/>
          </p:blipFill>
          <p:spPr>
            <a:xfrm>
              <a:off x="4937760" y="2297779"/>
              <a:ext cx="7188843" cy="3635661"/>
            </a:xfrm>
            <a:prstGeom prst="rect">
              <a:avLst/>
            </a:prstGeom>
          </p:spPr>
        </p:pic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C9E3232A-ABCF-7BA7-F4C0-676DDD465157}"/>
                </a:ext>
              </a:extLst>
            </p:cNvPr>
            <p:cNvSpPr txBox="1"/>
            <p:nvPr/>
          </p:nvSpPr>
          <p:spPr>
            <a:xfrm>
              <a:off x="6960095" y="2443560"/>
              <a:ext cx="192198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 err="1">
                  <a:solidFill>
                    <a:srgbClr val="0432FF"/>
                  </a:solidFill>
                </a:rPr>
                <a:t>Tebentafusp</a:t>
              </a:r>
              <a:endParaRPr lang="fr-FR" sz="1800" dirty="0">
                <a:solidFill>
                  <a:srgbClr val="0432FF"/>
                </a:solidFill>
              </a:endParaRP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02B6F69D-BA91-42A4-67E1-B0BA19B201CB}"/>
                </a:ext>
              </a:extLst>
            </p:cNvPr>
            <p:cNvSpPr txBox="1"/>
            <p:nvPr/>
          </p:nvSpPr>
          <p:spPr>
            <a:xfrm>
              <a:off x="6280753" y="3602744"/>
              <a:ext cx="1953489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dirty="0">
                  <a:solidFill>
                    <a:srgbClr val="FF0000"/>
                  </a:solidFill>
                </a:rPr>
                <a:t>Autres immuno- ou </a:t>
              </a:r>
              <a:r>
                <a:rPr lang="fr-FR" sz="1800" dirty="0" err="1">
                  <a:solidFill>
                    <a:srgbClr val="FF0000"/>
                  </a:solidFill>
                </a:rPr>
                <a:t>chimio-thérapies</a:t>
              </a:r>
              <a:endParaRPr lang="fr-FR" sz="1800" dirty="0">
                <a:solidFill>
                  <a:srgbClr val="FF0000"/>
                </a:solidFill>
              </a:endParaRP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E526E735-8E9F-305A-EAF6-3B6CE65EAE37}"/>
                </a:ext>
              </a:extLst>
            </p:cNvPr>
            <p:cNvSpPr txBox="1"/>
            <p:nvPr/>
          </p:nvSpPr>
          <p:spPr>
            <a:xfrm>
              <a:off x="5720861" y="6295292"/>
              <a:ext cx="24630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sz="1800" dirty="0"/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8CEC631E-658C-E6D8-6369-174B12101A2C}"/>
                </a:ext>
              </a:extLst>
            </p:cNvPr>
            <p:cNvSpPr txBox="1"/>
            <p:nvPr/>
          </p:nvSpPr>
          <p:spPr>
            <a:xfrm>
              <a:off x="5254541" y="5869924"/>
              <a:ext cx="674989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dirty="0"/>
                <a:t>Survie globale </a:t>
              </a:r>
              <a:r>
                <a:rPr lang="fr-FR" sz="1800" dirty="0">
                  <a:solidFill>
                    <a:srgbClr val="FF0000"/>
                  </a:solidFill>
                </a:rPr>
                <a:t>21,7 mois </a:t>
              </a:r>
              <a:r>
                <a:rPr lang="fr-FR" sz="1800" dirty="0"/>
                <a:t>versus 16,0 mois (contrôle)</a:t>
              </a: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0502A4A8-96B4-AE01-22D9-BCCC4F65E13C}"/>
              </a:ext>
            </a:extLst>
          </p:cNvPr>
          <p:cNvSpPr txBox="1"/>
          <p:nvPr/>
        </p:nvSpPr>
        <p:spPr>
          <a:xfrm>
            <a:off x="575713" y="112639"/>
            <a:ext cx="80634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  <a:latin typeface="+mj-lt"/>
              </a:rPr>
              <a:t>Chimio / immunothérapie?</a:t>
            </a:r>
          </a:p>
          <a:p>
            <a:pPr algn="ctr"/>
            <a:r>
              <a:rPr lang="fr-FR" sz="3200" dirty="0">
                <a:latin typeface="+mj-lt"/>
              </a:rPr>
              <a:t>Décevant car seulement 4% de répondeurs</a:t>
            </a:r>
          </a:p>
        </p:txBody>
      </p:sp>
    </p:spTree>
    <p:extLst>
      <p:ext uri="{BB962C8B-B14F-4D97-AF65-F5344CB8AC3E}">
        <p14:creationId xmlns:p14="http://schemas.microsoft.com/office/powerpoint/2010/main" val="358722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6DF5848-DD98-F546-F328-27C664ECC695}"/>
              </a:ext>
            </a:extLst>
          </p:cNvPr>
          <p:cNvSpPr txBox="1"/>
          <p:nvPr/>
        </p:nvSpPr>
        <p:spPr>
          <a:xfrm>
            <a:off x="505815" y="375437"/>
            <a:ext cx="83808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000" dirty="0">
                <a:solidFill>
                  <a:srgbClr val="C00000"/>
                </a:solidFill>
                <a:latin typeface="+mj-lt"/>
              </a:rPr>
              <a:t>Abord psychologique </a:t>
            </a:r>
            <a:r>
              <a:rPr lang="fr-FR" sz="3000" dirty="0">
                <a:latin typeface="+mj-lt"/>
              </a:rPr>
              <a:t>du patient avec mélanome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25009C9F-A2B9-F98D-F250-A11BF8CCA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728" y="3498350"/>
            <a:ext cx="40326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fr-FR" altLang="en-US" sz="1800" dirty="0">
                <a:solidFill>
                  <a:schemeClr val="accent2"/>
                </a:solidFill>
                <a:latin typeface="Helvetica" pitchFamily="2" charset="0"/>
                <a:ea typeface="MS PGothic" panose="020B0600070205080204" pitchFamily="34" charset="-128"/>
              </a:rPr>
              <a:t>Information standard</a:t>
            </a:r>
            <a:endParaRPr lang="fr-FR" altLang="en-US" sz="1800" dirty="0">
              <a:solidFill>
                <a:schemeClr val="accent2"/>
              </a:solidFill>
              <a:highlight>
                <a:srgbClr val="FFFF00"/>
              </a:highlight>
              <a:latin typeface="Helvetica" pitchFamily="2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800" dirty="0">
                <a:solidFill>
                  <a:srgbClr val="C00000"/>
                </a:solidFill>
                <a:highlight>
                  <a:srgbClr val="FFFF00"/>
                </a:highlight>
                <a:latin typeface="Helvetica" pitchFamily="2" charset="0"/>
                <a:ea typeface="MS PGothic" panose="020B0600070205080204" pitchFamily="34" charset="-128"/>
              </a:rPr>
              <a:t>+ 40 secondes d’empathie</a:t>
            </a:r>
          </a:p>
        </p:txBody>
      </p:sp>
      <p:cxnSp>
        <p:nvCxnSpPr>
          <p:cNvPr id="8" name="Straight Arrow Connector 9">
            <a:extLst>
              <a:ext uri="{FF2B5EF4-FFF2-40B4-BE49-F238E27FC236}">
                <a16:creationId xmlns:a16="http://schemas.microsoft.com/office/drawing/2014/main" id="{6B95C75D-95B4-79FC-F395-A1FF9713BB36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410495" y="2874104"/>
            <a:ext cx="1473747" cy="624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1">
            <a:extLst>
              <a:ext uri="{FF2B5EF4-FFF2-40B4-BE49-F238E27FC236}">
                <a16:creationId xmlns:a16="http://schemas.microsoft.com/office/drawing/2014/main" id="{198CF827-7F94-EF22-B318-A95BB7BF066A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3884242" y="2874104"/>
            <a:ext cx="1379181" cy="624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3">
            <a:extLst>
              <a:ext uri="{FF2B5EF4-FFF2-40B4-BE49-F238E27FC236}">
                <a16:creationId xmlns:a16="http://schemas.microsoft.com/office/drawing/2014/main" id="{87938A3D-54DB-C5F2-2E1F-639A06494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163" y="1236311"/>
            <a:ext cx="764403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050" dirty="0" err="1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Fogarty</a:t>
            </a:r>
            <a:r>
              <a:rPr lang="fr-FR" altLang="en-US" sz="1050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 L, </a:t>
            </a:r>
            <a:r>
              <a:rPr lang="fr-FR" altLang="en-US" sz="1050" dirty="0" err="1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Curbow</a:t>
            </a:r>
            <a:r>
              <a:rPr lang="fr-FR" altLang="en-US" sz="1050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 B, </a:t>
            </a:r>
            <a:r>
              <a:rPr lang="fr-FR" altLang="en-US" sz="1050" dirty="0" err="1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Wingard</a:t>
            </a:r>
            <a:r>
              <a:rPr lang="fr-FR" altLang="en-US" sz="1050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 J </a:t>
            </a:r>
            <a:r>
              <a:rPr lang="fr-FR" altLang="en-US" sz="1050" i="1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et al</a:t>
            </a:r>
            <a:r>
              <a:rPr lang="fr-FR" altLang="en-US" sz="1050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200" b="1" u="sng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Can 40 Seconds of Compassion </a:t>
            </a:r>
            <a:r>
              <a:rPr lang="fr-FR" altLang="en-US" sz="1200" b="1" u="sng" dirty="0" err="1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Reduce</a:t>
            </a:r>
            <a:r>
              <a:rPr lang="fr-FR" altLang="en-US" sz="1200" b="1" u="sng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 Patient </a:t>
            </a:r>
            <a:r>
              <a:rPr lang="fr-FR" altLang="en-US" sz="1200" b="1" u="sng" dirty="0" err="1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Anxiety</a:t>
            </a:r>
            <a:r>
              <a:rPr lang="fr-FR" altLang="en-US" sz="1200" b="1" u="sng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?</a:t>
            </a:r>
            <a:r>
              <a:rPr lang="fr-FR" altLang="en-US" sz="1200" b="1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 </a:t>
            </a:r>
            <a:r>
              <a:rPr lang="fr-FR" altLang="en-US" sz="1050" dirty="0">
                <a:solidFill>
                  <a:srgbClr val="00B050"/>
                </a:solidFill>
                <a:latin typeface="Helvetica" pitchFamily="2" charset="0"/>
                <a:ea typeface="MS PGothic" panose="020B0600070205080204" pitchFamily="34" charset="-128"/>
              </a:rPr>
              <a:t>JCO 1999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CDF08D37-4A19-B395-09AA-02BD968C4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755" y="2304985"/>
            <a:ext cx="942975" cy="56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5">
            <a:extLst>
              <a:ext uri="{FF2B5EF4-FFF2-40B4-BE49-F238E27FC236}">
                <a16:creationId xmlns:a16="http://schemas.microsoft.com/office/drawing/2014/main" id="{6CB34DE0-C998-7142-A4DC-B6737B1E6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1292" y="2874104"/>
            <a:ext cx="159530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Helvetica" pitchFamily="2" charset="0"/>
                <a:ea typeface="MS PGothic" panose="020B0600070205080204" pitchFamily="34" charset="-128"/>
              </a:rPr>
              <a:t>Randomisées</a:t>
            </a: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F6BC84CC-6EA5-0E22-8517-5ADD57897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577" y="2304985"/>
            <a:ext cx="273075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500" dirty="0">
                <a:latin typeface="Helvetica" pitchFamily="2" charset="0"/>
                <a:ea typeface="MS PGothic" panose="020B0600070205080204" pitchFamily="34" charset="-128"/>
              </a:rPr>
              <a:t>123 patientes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500" dirty="0">
                <a:latin typeface="Helvetica" pitchFamily="2" charset="0"/>
                <a:ea typeface="MS PGothic" panose="020B0600070205080204" pitchFamily="34" charset="-128"/>
              </a:rPr>
              <a:t>(cancer du sein)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500" dirty="0">
                <a:latin typeface="Helvetica" pitchFamily="2" charset="0"/>
                <a:ea typeface="MS PGothic" panose="020B0600070205080204" pitchFamily="34" charset="-128"/>
              </a:rPr>
              <a:t>+ 87 femmes indemnes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BD9A870-E313-4444-8573-716ADF23ECBF}"/>
              </a:ext>
            </a:extLst>
          </p:cNvPr>
          <p:cNvSpPr txBox="1"/>
          <p:nvPr/>
        </p:nvSpPr>
        <p:spPr>
          <a:xfrm>
            <a:off x="4266459" y="4559860"/>
            <a:ext cx="4620176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à"/>
            </a:pPr>
            <a:r>
              <a:rPr lang="fr-FR" sz="2100" dirty="0"/>
              <a:t>Moins </a:t>
            </a:r>
            <a:r>
              <a:rPr lang="fr-FR" sz="2100" dirty="0">
                <a:solidFill>
                  <a:srgbClr val="C00000"/>
                </a:solidFill>
              </a:rPr>
              <a:t>d’anxiété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fr-FR" sz="2100" dirty="0"/>
              <a:t>Meilleure </a:t>
            </a:r>
            <a:r>
              <a:rPr lang="fr-FR" sz="2100" dirty="0">
                <a:solidFill>
                  <a:srgbClr val="C00000"/>
                </a:solidFill>
              </a:rPr>
              <a:t>adhérence</a:t>
            </a:r>
            <a:r>
              <a:rPr lang="fr-FR" sz="2100" dirty="0"/>
              <a:t> au traitement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fr-FR" sz="2100" dirty="0"/>
              <a:t>Meilleure </a:t>
            </a:r>
            <a:r>
              <a:rPr lang="fr-FR" sz="2100" dirty="0">
                <a:solidFill>
                  <a:srgbClr val="C00000"/>
                </a:solidFill>
              </a:rPr>
              <a:t>appréciation</a:t>
            </a:r>
            <a:r>
              <a:rPr lang="fr-FR" sz="2100" dirty="0"/>
              <a:t> du médecin</a:t>
            </a: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351A706B-3A6D-282E-BFF7-93891ED9C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062" y="3498349"/>
            <a:ext cx="25066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en-US" sz="1800" dirty="0">
                <a:solidFill>
                  <a:schemeClr val="accent2"/>
                </a:solidFill>
                <a:latin typeface="Helvetica" pitchFamily="2" charset="0"/>
                <a:ea typeface="MS PGothic" panose="020B0600070205080204" pitchFamily="34" charset="-128"/>
              </a:rPr>
              <a:t>Information standard</a:t>
            </a:r>
          </a:p>
        </p:txBody>
      </p:sp>
      <p:pic>
        <p:nvPicPr>
          <p:cNvPr id="4" name="Picture 4" descr="IM002980">
            <a:extLst>
              <a:ext uri="{FF2B5EF4-FFF2-40B4-BE49-F238E27FC236}">
                <a16:creationId xmlns:a16="http://schemas.microsoft.com/office/drawing/2014/main" id="{A6DFDDFB-C85D-9E96-8640-291A773C1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990" y="1050765"/>
            <a:ext cx="2690576" cy="201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98021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EABF1A5-64FC-890C-CB76-15FED17A2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364" b="92089"/>
          <a:stretch/>
        </p:blipFill>
        <p:spPr>
          <a:xfrm>
            <a:off x="5036375" y="945864"/>
            <a:ext cx="2915709" cy="106384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BC82238-231F-CF82-B7EB-34301C97742E}"/>
              </a:ext>
            </a:extLst>
          </p:cNvPr>
          <p:cNvSpPr txBox="1"/>
          <p:nvPr/>
        </p:nvSpPr>
        <p:spPr>
          <a:xfrm>
            <a:off x="5510176" y="1690630"/>
            <a:ext cx="2266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/>
              <a:t>App iOS &amp; Android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141B51D-DF0F-C563-3128-9E669EC69E8A}"/>
              </a:ext>
            </a:extLst>
          </p:cNvPr>
          <p:cNvGrpSpPr/>
          <p:nvPr/>
        </p:nvGrpSpPr>
        <p:grpSpPr>
          <a:xfrm>
            <a:off x="3888870" y="2092841"/>
            <a:ext cx="5020032" cy="3113931"/>
            <a:chOff x="4638810" y="2170176"/>
            <a:chExt cx="7334651" cy="454969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7F63B93A-08B3-07F9-13C4-EE5A9AAF9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8810" y="2170176"/>
              <a:ext cx="2369274" cy="454969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3418CBA8-CCC8-56B5-7810-41BC0306B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40058" y="2170176"/>
              <a:ext cx="2210765" cy="454969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7943A6B2-60A0-9968-641E-F67B85FE4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78715" y="2170176"/>
              <a:ext cx="2194746" cy="454969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F638B276-3E19-0FD6-2B7E-9481A977DC0C}"/>
              </a:ext>
            </a:extLst>
          </p:cNvPr>
          <p:cNvSpPr txBox="1"/>
          <p:nvPr/>
        </p:nvSpPr>
        <p:spPr>
          <a:xfrm>
            <a:off x="874618" y="1296023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/>
              <a:t>Rapport SFO 2022</a:t>
            </a:r>
          </a:p>
        </p:txBody>
      </p:sp>
      <p:pic>
        <p:nvPicPr>
          <p:cNvPr id="1026" name="Picture 2" descr="Oncologie oculaire, rapport SFO 2022, Nathalie Cassoux, Elsevier Masson">
            <a:extLst>
              <a:ext uri="{FF2B5EF4-FFF2-40B4-BE49-F238E27FC236}">
                <a16:creationId xmlns:a16="http://schemas.microsoft.com/office/drawing/2014/main" id="{E306641F-AF5A-37E1-FBDA-427E6BE8C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19" y="1653531"/>
            <a:ext cx="2314673" cy="334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2">
            <a:extLst>
              <a:ext uri="{FF2B5EF4-FFF2-40B4-BE49-F238E27FC236}">
                <a16:creationId xmlns:a16="http://schemas.microsoft.com/office/drawing/2014/main" id="{997691DF-80B1-8295-108C-306A81C5F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478" y="308736"/>
            <a:ext cx="454162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3000" dirty="0">
                <a:latin typeface="+mj-lt"/>
              </a:rPr>
              <a:t>Merci pour </a:t>
            </a:r>
            <a:r>
              <a:rPr lang="en-US" altLang="fr-FR" sz="3000" dirty="0" err="1">
                <a:latin typeface="+mj-lt"/>
              </a:rPr>
              <a:t>votre</a:t>
            </a:r>
            <a:r>
              <a:rPr lang="en-US" altLang="fr-FR" sz="3000" dirty="0">
                <a:latin typeface="+mj-lt"/>
              </a:rPr>
              <a:t> attention</a:t>
            </a:r>
          </a:p>
        </p:txBody>
      </p:sp>
      <p:sp>
        <p:nvSpPr>
          <p:cNvPr id="16" name="ZoneTexte 1">
            <a:extLst>
              <a:ext uri="{FF2B5EF4-FFF2-40B4-BE49-F238E27FC236}">
                <a16:creationId xmlns:a16="http://schemas.microsoft.com/office/drawing/2014/main" id="{E3EB6A7F-30B3-F3BD-1AEE-68F3942DF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8762" y="5590925"/>
            <a:ext cx="2778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fr-FR" altLang="fr-FR" sz="1800" dirty="0" err="1">
                <a:solidFill>
                  <a:srgbClr val="C00000"/>
                </a:solidFill>
              </a:rPr>
              <a:t>alexandre.matet@curie.fr</a:t>
            </a:r>
            <a:endParaRPr lang="fr-FR" altLang="fr-FR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770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ZoneTexte 2">
            <a:extLst>
              <a:ext uri="{FF2B5EF4-FFF2-40B4-BE49-F238E27FC236}">
                <a16:creationId xmlns:a16="http://schemas.microsoft.com/office/drawing/2014/main" id="{462B97E1-83A7-DE4E-B520-87F8A2BA2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872" y="1484784"/>
            <a:ext cx="2519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r>
              <a:rPr lang="en-US" altLang="fr-FR" sz="3600" dirty="0"/>
              <a:t>Questions?</a:t>
            </a:r>
          </a:p>
        </p:txBody>
      </p:sp>
      <p:pic>
        <p:nvPicPr>
          <p:cNvPr id="78851" name="Picture 4" descr="IM002980">
            <a:extLst>
              <a:ext uri="{FF2B5EF4-FFF2-40B4-BE49-F238E27FC236}">
                <a16:creationId xmlns:a16="http://schemas.microsoft.com/office/drawing/2014/main" id="{375885AE-FD4A-B447-B36F-E2DFDF6F2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856" y="2636912"/>
            <a:ext cx="4078287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onduite01 8">
            <a:extLst>
              <a:ext uri="{FF2B5EF4-FFF2-40B4-BE49-F238E27FC236}">
                <a16:creationId xmlns:a16="http://schemas.microsoft.com/office/drawing/2014/main" id="{1E5E918C-F665-6345-8E69-D5AA53664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56388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3" descr="conduite02 8">
            <a:extLst>
              <a:ext uri="{FF2B5EF4-FFF2-40B4-BE49-F238E27FC236}">
                <a16:creationId xmlns:a16="http://schemas.microsoft.com/office/drawing/2014/main" id="{6B003C27-FB5A-564E-BE4A-9092E8CE5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90800"/>
            <a:ext cx="3973513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>
            <a:extLst>
              <a:ext uri="{FF2B5EF4-FFF2-40B4-BE49-F238E27FC236}">
                <a16:creationId xmlns:a16="http://schemas.microsoft.com/office/drawing/2014/main" id="{3129F4AC-2720-E74B-B490-F1BF4157B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6"/>
          <a:stretch>
            <a:fillRect/>
          </a:stretch>
        </p:blipFill>
        <p:spPr bwMode="auto">
          <a:xfrm>
            <a:off x="250825" y="115888"/>
            <a:ext cx="3582988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5">
            <a:extLst>
              <a:ext uri="{FF2B5EF4-FFF2-40B4-BE49-F238E27FC236}">
                <a16:creationId xmlns:a16="http://schemas.microsoft.com/office/drawing/2014/main" id="{41B720C3-1EED-8240-B89B-D80E2C46E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6"/>
          <a:stretch>
            <a:fillRect/>
          </a:stretch>
        </p:blipFill>
        <p:spPr bwMode="auto">
          <a:xfrm>
            <a:off x="3995738" y="1052513"/>
            <a:ext cx="4638675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6">
            <a:extLst>
              <a:ext uri="{FF2B5EF4-FFF2-40B4-BE49-F238E27FC236}">
                <a16:creationId xmlns:a16="http://schemas.microsoft.com/office/drawing/2014/main" id="{0633D6D2-E8F9-D642-A7F5-B044E92E3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6"/>
          <a:stretch>
            <a:fillRect/>
          </a:stretch>
        </p:blipFill>
        <p:spPr bwMode="auto">
          <a:xfrm>
            <a:off x="395288" y="3716338"/>
            <a:ext cx="3240087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F527D41-8464-3041-B615-C74FFC3CFD2F}"/>
              </a:ext>
            </a:extLst>
          </p:cNvPr>
          <p:cNvSpPr txBox="1"/>
          <p:nvPr/>
        </p:nvSpPr>
        <p:spPr>
          <a:xfrm>
            <a:off x="4275761" y="260648"/>
            <a:ext cx="4328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Plan de </a:t>
            </a:r>
            <a:r>
              <a:rPr lang="fr-FR" sz="3200" dirty="0" err="1"/>
              <a:t>protonthérapie</a:t>
            </a:r>
            <a:endParaRPr lang="fr-FR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u numéro de diapositive 2">
            <a:extLst>
              <a:ext uri="{FF2B5EF4-FFF2-40B4-BE49-F238E27FC236}">
                <a16:creationId xmlns:a16="http://schemas.microsoft.com/office/drawing/2014/main" id="{E7AFD0F7-E2A5-6945-9598-8F50234B1B4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 eaLnBrk="1" hangingPunct="1"/>
            <a:fld id="{0AE00C1A-491B-CD4D-9110-9A21FD7B9A0A}" type="slidenum">
              <a:rPr lang="fr-FR" altLang="fr-FR">
                <a:latin typeface="Arial" panose="020B0604020202020204" pitchFamily="34" charset="0"/>
              </a:rPr>
              <a:pPr eaLnBrk="1" hangingPunct="1"/>
              <a:t>9</a:t>
            </a:fld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34818" name="Rectangle 6">
            <a:extLst>
              <a:ext uri="{FF2B5EF4-FFF2-40B4-BE49-F238E27FC236}">
                <a16:creationId xmlns:a16="http://schemas.microsoft.com/office/drawing/2014/main" id="{08AAB3F6-6625-1343-A8AA-9F7880C61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450" y="1281113"/>
            <a:ext cx="84582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defRPr b="1">
                <a:solidFill>
                  <a:schemeClr val="accent2"/>
                </a:solidFill>
                <a:latin typeface="Helvetica" pitchFamily="2" charset="0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l"/>
              <a:defRPr sz="1500" b="1">
                <a:solidFill>
                  <a:schemeClr val="accent2"/>
                </a:solidFill>
                <a:latin typeface="Helvetica" pitchFamily="2" charset="0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pPr>
              <a:lnSpc>
                <a:spcPct val="15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2000" b="0">
                <a:solidFill>
                  <a:srgbClr val="6A6A6A"/>
                </a:solidFill>
                <a:cs typeface="Times New Roman" panose="02020603050405020304" pitchFamily="18" charset="0"/>
              </a:rPr>
              <a:t>Modelisation de l’oeil et de la tumeur </a:t>
            </a:r>
            <a:r>
              <a:rPr lang="en-US" altLang="fr-FR" sz="1800" b="0">
                <a:solidFill>
                  <a:srgbClr val="6A6A6A"/>
                </a:solidFill>
                <a:cs typeface="Times New Roman" panose="02020603050405020304" pitchFamily="18" charset="0"/>
              </a:rPr>
              <a:t>(EYEPLAN)</a:t>
            </a:r>
            <a:endParaRPr lang="en-US" altLang="fr-FR" sz="2000" b="0">
              <a:solidFill>
                <a:srgbClr val="6A6A6A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2000" b="0">
                <a:solidFill>
                  <a:srgbClr val="6A6A6A"/>
                </a:solidFill>
                <a:cs typeface="Times New Roman" panose="02020603050405020304" pitchFamily="18" charset="0"/>
              </a:rPr>
              <a:t>Volume tumoral  + </a:t>
            </a:r>
            <a:r>
              <a:rPr lang="en-US" altLang="fr-FR" sz="2000" b="0">
                <a:solidFill>
                  <a:srgbClr val="FF0000"/>
                </a:solidFill>
                <a:cs typeface="Times New Roman" panose="02020603050405020304" pitchFamily="18" charset="0"/>
              </a:rPr>
              <a:t>marge de sécurité 2.5 mm </a:t>
            </a:r>
          </a:p>
          <a:p>
            <a:pPr>
              <a:lnSpc>
                <a:spcPct val="15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2000" b="0">
                <a:solidFill>
                  <a:srgbClr val="6A6A6A"/>
                </a:solidFill>
                <a:cs typeface="Times New Roman" panose="02020603050405020304" pitchFamily="18" charset="0"/>
              </a:rPr>
              <a:t>Ecarteurs de paupières (! lésions cutanées + glande lacrymale)</a:t>
            </a:r>
          </a:p>
          <a:p>
            <a:pPr>
              <a:lnSpc>
                <a:spcPct val="15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r>
              <a:rPr lang="en-US" altLang="fr-FR" sz="2000" b="0">
                <a:solidFill>
                  <a:srgbClr val="FF0000"/>
                </a:solidFill>
                <a:cs typeface="Times New Roman" panose="02020603050405020304" pitchFamily="18" charset="0"/>
              </a:rPr>
              <a:t>60 Grays Cobalt Equivalent (GCE)</a:t>
            </a:r>
            <a:r>
              <a:rPr lang="fr-FR" altLang="fr-FR" sz="2000" b="0">
                <a:solidFill>
                  <a:srgbClr val="FF0000"/>
                </a:solidFill>
              </a:rPr>
              <a:t> en 4 fractions, sur 4 jours </a:t>
            </a:r>
          </a:p>
          <a:p>
            <a:pPr>
              <a:lnSpc>
                <a:spcPct val="150000"/>
              </a:lnSpc>
              <a:buClr>
                <a:schemeClr val="tx2"/>
              </a:buClr>
              <a:buSzPct val="75000"/>
              <a:buFont typeface="Wingdings" pitchFamily="2" charset="2"/>
              <a:buChar char="Ø"/>
            </a:pPr>
            <a:endParaRPr lang="fr-FR" altLang="fr-FR" sz="2000" b="0">
              <a:solidFill>
                <a:srgbClr val="808080"/>
              </a:solidFill>
            </a:endParaRPr>
          </a:p>
        </p:txBody>
      </p:sp>
      <p:sp>
        <p:nvSpPr>
          <p:cNvPr id="31751" name="Text Box 7">
            <a:extLst>
              <a:ext uri="{FF2B5EF4-FFF2-40B4-BE49-F238E27FC236}">
                <a16:creationId xmlns:a16="http://schemas.microsoft.com/office/drawing/2014/main" id="{4CBB41A0-4C71-D34B-ACE8-7047B65F3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88" y="153988"/>
            <a:ext cx="8393112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lnSpc>
                <a:spcPct val="75000"/>
              </a:lnSpc>
              <a:spcBef>
                <a:spcPct val="50000"/>
              </a:spcBef>
              <a:defRPr/>
            </a:pPr>
            <a:r>
              <a:rPr lang="fr-FR" sz="2800" b="1" dirty="0">
                <a:solidFill>
                  <a:schemeClr val="tx2"/>
                </a:solidFill>
                <a:latin typeface="+mj-lt"/>
              </a:rPr>
              <a:t>Procédure de traitement du mélanome de l’uvée</a:t>
            </a:r>
          </a:p>
        </p:txBody>
      </p:sp>
      <p:pic>
        <p:nvPicPr>
          <p:cNvPr id="34820" name="Picture 8">
            <a:extLst>
              <a:ext uri="{FF2B5EF4-FFF2-40B4-BE49-F238E27FC236}">
                <a16:creationId xmlns:a16="http://schemas.microsoft.com/office/drawing/2014/main" id="{D5B5232A-CEB8-444E-9129-37F531220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0"/>
            <a:ext cx="2133600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9">
            <a:extLst>
              <a:ext uri="{FF2B5EF4-FFF2-40B4-BE49-F238E27FC236}">
                <a16:creationId xmlns:a16="http://schemas.microsoft.com/office/drawing/2014/main" id="{386B8F5D-9A45-B94C-A94B-711624A0D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114800"/>
            <a:ext cx="2382838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1" descr="IM000429">
            <a:extLst>
              <a:ext uri="{FF2B5EF4-FFF2-40B4-BE49-F238E27FC236}">
                <a16:creationId xmlns:a16="http://schemas.microsoft.com/office/drawing/2014/main" id="{46E4F264-5F31-C942-9B88-E7804BC25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14800"/>
            <a:ext cx="243205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5 - Masque-Marie-C">
  <a:themeElements>
    <a:clrScheme name="">
      <a:dk1>
        <a:srgbClr val="000000"/>
      </a:dk1>
      <a:lt1>
        <a:srgbClr val="FFFFFF"/>
      </a:lt1>
      <a:dk2>
        <a:srgbClr val="FF7F00"/>
      </a:dk2>
      <a:lt2>
        <a:srgbClr val="808080"/>
      </a:lt2>
      <a:accent1>
        <a:srgbClr val="B2B2B2"/>
      </a:accent1>
      <a:accent2>
        <a:srgbClr val="4D4D4D"/>
      </a:accent2>
      <a:accent3>
        <a:srgbClr val="FFFFFF"/>
      </a:accent3>
      <a:accent4>
        <a:srgbClr val="000000"/>
      </a:accent4>
      <a:accent5>
        <a:srgbClr val="D5D5D5"/>
      </a:accent5>
      <a:accent6>
        <a:srgbClr val="454545"/>
      </a:accent6>
      <a:hlink>
        <a:srgbClr val="BEBEBE"/>
      </a:hlink>
      <a:folHlink>
        <a:srgbClr val="B2B2B2"/>
      </a:folHlink>
    </a:clrScheme>
    <a:fontScheme name="Nouvelle pré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-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-16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5 - Masque-Marie-C</Template>
  <TotalTime>1819</TotalTime>
  <Words>1257</Words>
  <Application>Microsoft Office PowerPoint</Application>
  <PresentationFormat>Affichage à l'écran (4:3)</PresentationFormat>
  <Paragraphs>297</Paragraphs>
  <Slides>64</Slides>
  <Notes>13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64</vt:i4>
      </vt:variant>
    </vt:vector>
  </HeadingPairs>
  <TitlesOfParts>
    <vt:vector size="72" baseType="lpstr">
      <vt:lpstr>Arial</vt:lpstr>
      <vt:lpstr>Calibri</vt:lpstr>
      <vt:lpstr>Calibri Light</vt:lpstr>
      <vt:lpstr>Courier New</vt:lpstr>
      <vt:lpstr>Helvetica</vt:lpstr>
      <vt:lpstr>Times New Roman</vt:lpstr>
      <vt:lpstr>Wingdings</vt:lpstr>
      <vt:lpstr>5 - Masque-Marie-C</vt:lpstr>
      <vt:lpstr>Mélanome de l’uvée: traitements et complications</vt:lpstr>
      <vt:lpstr>Présentation PowerPoint</vt:lpstr>
      <vt:lpstr>Présentation PowerPoint</vt:lpstr>
      <vt:lpstr>Protonthérapie  </vt:lpstr>
      <vt:lpstr>Protonthérapie: indications</vt:lpstr>
      <vt:lpstr>Présentation PowerPoint</vt:lpstr>
      <vt:lpstr>Présentation PowerPoint</vt:lpstr>
      <vt:lpstr>Présentation PowerPoint</vt:lpstr>
      <vt:lpstr>Présentation PowerPoint</vt:lpstr>
      <vt:lpstr>Protonthérapie: principe physique, « Pic de Bragg »</vt:lpstr>
      <vt:lpstr>Présentation PowerPoint</vt:lpstr>
      <vt:lpstr>Présentation PowerPoint</vt:lpstr>
      <vt:lpstr>Présentation PowerPoint</vt:lpstr>
      <vt:lpstr>Curiethérapie  </vt:lpstr>
      <vt:lpstr>Curiethérapie: indications</vt:lpstr>
      <vt:lpstr>Présentation PowerPoint</vt:lpstr>
      <vt:lpstr>Dosimétrie: base très irradiée, dose non homogène</vt:lpstr>
      <vt:lpstr>Régression tumorale</vt:lpstr>
      <vt:lpstr>En échographie</vt:lpstr>
      <vt:lpstr>Présentation PowerPoint</vt:lpstr>
      <vt:lpstr>Présentation PowerPoint</vt:lpstr>
      <vt:lpstr>Curiethérapie: adapté aux mélanomes choroïdiens extériorisées</vt:lpstr>
      <vt:lpstr>Efficacité de l’irradiation du mélanome choroïdien</vt:lpstr>
      <vt:lpstr>Présentation PowerPoint</vt:lpstr>
      <vt:lpstr>Présentation PowerPoint</vt:lpstr>
      <vt:lpstr>Présentation PowerPoint</vt:lpstr>
      <vt:lpstr>Résultats du traitement par protonthérapie</vt:lpstr>
      <vt:lpstr>Complications</vt:lpstr>
      <vt:lpstr>Complications post protonthérapie</vt:lpstr>
      <vt:lpstr>Suivi oculaire: à vie</vt:lpstr>
      <vt:lpstr>Présentation PowerPoint</vt:lpstr>
      <vt:lpstr>Présentation PowerPoint</vt:lpstr>
      <vt:lpstr>Prévention / Traitement des complications </vt:lpstr>
      <vt:lpstr>Rétinopathie radique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Papillopathie radique </vt:lpstr>
      <vt:lpstr>Présentation PowerPoint</vt:lpstr>
      <vt:lpstr>Présentation PowerPoint</vt:lpstr>
      <vt:lpstr>Présentation PowerPoint</vt:lpstr>
      <vt:lpstr>Nécrose sclérale </vt:lpstr>
      <vt:lpstr>Présentation PowerPoint</vt:lpstr>
      <vt:lpstr>Présentation PowerPoint</vt:lpstr>
      <vt:lpstr>Syndrôme toxique tumoral</vt:lpstr>
      <vt:lpstr>Présentation PowerPoint</vt:lpstr>
      <vt:lpstr>    Traitements additionnels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Institut Curie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Traitement du mélanome de l’uvée</dc:title>
  <dc:creator>toto</dc:creator>
  <cp:lastModifiedBy>Dj Dj</cp:lastModifiedBy>
  <cp:revision>179</cp:revision>
  <dcterms:created xsi:type="dcterms:W3CDTF">2015-06-01T16:45:00Z</dcterms:created>
  <dcterms:modified xsi:type="dcterms:W3CDTF">2024-01-13T17:05:31Z</dcterms:modified>
</cp:coreProperties>
</file>